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82"/>
  </p:notesMasterIdLst>
  <p:handoutMasterIdLst>
    <p:handoutMasterId r:id="rId83"/>
  </p:handoutMasterIdLst>
  <p:sldIdLst>
    <p:sldId id="256" r:id="rId5"/>
    <p:sldId id="285" r:id="rId6"/>
    <p:sldId id="286" r:id="rId7"/>
    <p:sldId id="287" r:id="rId8"/>
    <p:sldId id="288" r:id="rId9"/>
    <p:sldId id="289" r:id="rId10"/>
    <p:sldId id="292" r:id="rId11"/>
    <p:sldId id="293" r:id="rId12"/>
    <p:sldId id="294" r:id="rId13"/>
    <p:sldId id="295" r:id="rId14"/>
    <p:sldId id="296" r:id="rId15"/>
    <p:sldId id="297" r:id="rId16"/>
    <p:sldId id="298" r:id="rId17"/>
    <p:sldId id="299" r:id="rId18"/>
    <p:sldId id="300" r:id="rId19"/>
    <p:sldId id="399" r:id="rId20"/>
    <p:sldId id="302" r:id="rId21"/>
    <p:sldId id="303" r:id="rId22"/>
    <p:sldId id="304" r:id="rId23"/>
    <p:sldId id="305" r:id="rId24"/>
    <p:sldId id="308" r:id="rId25"/>
    <p:sldId id="309" r:id="rId26"/>
    <p:sldId id="312" r:id="rId27"/>
    <p:sldId id="313" r:id="rId28"/>
    <p:sldId id="321" r:id="rId29"/>
    <p:sldId id="315" r:id="rId30"/>
    <p:sldId id="317" r:id="rId31"/>
    <p:sldId id="319" r:id="rId32"/>
    <p:sldId id="400" r:id="rId33"/>
    <p:sldId id="323" r:id="rId34"/>
    <p:sldId id="325" r:id="rId35"/>
    <p:sldId id="328" r:id="rId36"/>
    <p:sldId id="329" r:id="rId37"/>
    <p:sldId id="330" r:id="rId38"/>
    <p:sldId id="331" r:id="rId39"/>
    <p:sldId id="403" r:id="rId40"/>
    <p:sldId id="332" r:id="rId41"/>
    <p:sldId id="334" r:id="rId42"/>
    <p:sldId id="338" r:id="rId43"/>
    <p:sldId id="337" r:id="rId44"/>
    <p:sldId id="339" r:id="rId45"/>
    <p:sldId id="340" r:id="rId46"/>
    <p:sldId id="341" r:id="rId47"/>
    <p:sldId id="343" r:id="rId48"/>
    <p:sldId id="346" r:id="rId49"/>
    <p:sldId id="347" r:id="rId50"/>
    <p:sldId id="348" r:id="rId51"/>
    <p:sldId id="349" r:id="rId52"/>
    <p:sldId id="350" r:id="rId53"/>
    <p:sldId id="345" r:id="rId54"/>
    <p:sldId id="354" r:id="rId55"/>
    <p:sldId id="356" r:id="rId56"/>
    <p:sldId id="358" r:id="rId57"/>
    <p:sldId id="359" r:id="rId58"/>
    <p:sldId id="357" r:id="rId59"/>
    <p:sldId id="351" r:id="rId60"/>
    <p:sldId id="353" r:id="rId61"/>
    <p:sldId id="366" r:id="rId62"/>
    <p:sldId id="405" r:id="rId63"/>
    <p:sldId id="367" r:id="rId64"/>
    <p:sldId id="378" r:id="rId65"/>
    <p:sldId id="379" r:id="rId66"/>
    <p:sldId id="382" r:id="rId67"/>
    <p:sldId id="386" r:id="rId68"/>
    <p:sldId id="388" r:id="rId69"/>
    <p:sldId id="390" r:id="rId70"/>
    <p:sldId id="392" r:id="rId71"/>
    <p:sldId id="389" r:id="rId72"/>
    <p:sldId id="391" r:id="rId73"/>
    <p:sldId id="393" r:id="rId74"/>
    <p:sldId id="394" r:id="rId75"/>
    <p:sldId id="395" r:id="rId76"/>
    <p:sldId id="404" r:id="rId77"/>
    <p:sldId id="398" r:id="rId78"/>
    <p:sldId id="396" r:id="rId79"/>
    <p:sldId id="397" r:id="rId80"/>
    <p:sldId id="284" r:id="rId8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showGuides="1">
      <p:cViewPr varScale="1">
        <p:scale>
          <a:sx n="86" d="100"/>
          <a:sy n="86" d="100"/>
        </p:scale>
        <p:origin x="283" y="62"/>
      </p:cViewPr>
      <p:guideLst>
        <p:guide orient="horz" pos="2160"/>
        <p:guide pos="3840"/>
      </p:guideLst>
    </p:cSldViewPr>
  </p:slideViewPr>
  <p:notesTextViewPr>
    <p:cViewPr>
      <p:scale>
        <a:sx n="1" d="1"/>
        <a:sy n="1" d="1"/>
      </p:scale>
      <p:origin x="0" y="0"/>
    </p:cViewPr>
  </p:notesTextViewPr>
  <p:notesViewPr>
    <p:cSldViewPr snapToGrid="0" showGuides="1">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pPr algn="r" rtl="0"/>
              <a:t>2020/2/20</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pPr/>
              <a:t>2020/2/20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pPr/>
              <a:t>‹#›</a:t>
            </a:fld>
            <a:endParaRPr lang="en-US" altLang="zh-CN"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1</a:t>
            </a:fld>
            <a:endParaRPr lang="en-US" altLang="zh-CN" dirty="0"/>
          </a:p>
        </p:txBody>
      </p:sp>
    </p:spTree>
    <p:extLst>
      <p:ext uri="{BB962C8B-B14F-4D97-AF65-F5344CB8AC3E}">
        <p14:creationId xmlns:p14="http://schemas.microsoft.com/office/powerpoint/2010/main" val="84905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C10CC172-A356-429C-B59B-2E6FC6F417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D9AA5E6-AB59-4130-849A-0352DAEE9092}" type="slidenum">
              <a:rPr lang="en-US" altLang="zh-CN" sz="1200">
                <a:latin typeface="Times New Roman" panose="02020603050405020304" pitchFamily="18" charset="0"/>
              </a:rPr>
              <a:pPr eaLnBrk="1" hangingPunct="1"/>
              <a:t>10</a:t>
            </a:fld>
            <a:endParaRPr lang="en-US" altLang="zh-CN" sz="1200">
              <a:latin typeface="Times New Roman" panose="02020603050405020304" pitchFamily="18" charset="0"/>
            </a:endParaRPr>
          </a:p>
        </p:txBody>
      </p:sp>
      <p:sp>
        <p:nvSpPr>
          <p:cNvPr id="98307" name="Rectangle 2">
            <a:extLst>
              <a:ext uri="{FF2B5EF4-FFF2-40B4-BE49-F238E27FC236}">
                <a16:creationId xmlns:a16="http://schemas.microsoft.com/office/drawing/2014/main" id="{789E8F6C-B58F-41EA-8E37-AB9903607716}"/>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C6064827-CB6E-415C-8BF4-6E250986CA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E67B27C9-0608-427F-882F-FCAC221B5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30AAAD3-924B-404F-8041-B651B0F3BA4C}" type="slidenum">
              <a:rPr lang="en-US" altLang="zh-CN" sz="1200">
                <a:latin typeface="Times New Roman" panose="02020603050405020304" pitchFamily="18" charset="0"/>
              </a:rPr>
              <a:pPr eaLnBrk="1" hangingPunct="1"/>
              <a:t>11</a:t>
            </a:fld>
            <a:endParaRPr lang="en-US" altLang="zh-CN" sz="1200">
              <a:latin typeface="Times New Roman" panose="02020603050405020304" pitchFamily="18" charset="0"/>
            </a:endParaRPr>
          </a:p>
        </p:txBody>
      </p:sp>
      <p:sp>
        <p:nvSpPr>
          <p:cNvPr id="99331" name="Rectangle 2">
            <a:extLst>
              <a:ext uri="{FF2B5EF4-FFF2-40B4-BE49-F238E27FC236}">
                <a16:creationId xmlns:a16="http://schemas.microsoft.com/office/drawing/2014/main" id="{EE4D7FA6-4C76-498B-A6A8-63900F74794D}"/>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95AC98B9-B601-4F64-8E94-F41D0A030E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4E0418C1-CD49-44A4-A178-215F63FE3A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258FA36-C39F-4164-BBDA-5BAF4814883B}" type="slidenum">
              <a:rPr lang="en-US" altLang="zh-CN" sz="1200">
                <a:latin typeface="Times New Roman" panose="02020603050405020304" pitchFamily="18" charset="0"/>
              </a:rPr>
              <a:pPr eaLnBrk="1" hangingPunct="1"/>
              <a:t>12</a:t>
            </a:fld>
            <a:endParaRPr lang="en-US" altLang="zh-CN" sz="1200">
              <a:latin typeface="Times New Roman" panose="02020603050405020304" pitchFamily="18" charset="0"/>
            </a:endParaRPr>
          </a:p>
        </p:txBody>
      </p:sp>
      <p:sp>
        <p:nvSpPr>
          <p:cNvPr id="100355" name="Rectangle 2">
            <a:extLst>
              <a:ext uri="{FF2B5EF4-FFF2-40B4-BE49-F238E27FC236}">
                <a16:creationId xmlns:a16="http://schemas.microsoft.com/office/drawing/2014/main" id="{10DFC26E-4888-4257-9E2F-FF84A6DE759A}"/>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141CBE0-81DF-4ABD-A9DB-68CC6972F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EC7E6F52-4728-4FD3-8A71-310EF0962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4F2C9E4D-A56D-4E7E-BD3B-87341D8B03C7}" type="slidenum">
              <a:rPr lang="en-US" altLang="zh-CN" sz="1200">
                <a:latin typeface="Times New Roman" panose="02020603050405020304" pitchFamily="18" charset="0"/>
              </a:rPr>
              <a:pPr eaLnBrk="1" hangingPunct="1"/>
              <a:t>13</a:t>
            </a:fld>
            <a:endParaRPr lang="en-US" altLang="zh-CN" sz="1200">
              <a:latin typeface="Times New Roman" panose="02020603050405020304" pitchFamily="18" charset="0"/>
            </a:endParaRPr>
          </a:p>
        </p:txBody>
      </p:sp>
      <p:sp>
        <p:nvSpPr>
          <p:cNvPr id="101379" name="Rectangle 2">
            <a:extLst>
              <a:ext uri="{FF2B5EF4-FFF2-40B4-BE49-F238E27FC236}">
                <a16:creationId xmlns:a16="http://schemas.microsoft.com/office/drawing/2014/main" id="{F45A2E83-1768-4AFA-A795-51AFE6B6B56A}"/>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BBA654A9-1FBC-4CFE-B209-3C9DEBA829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7AF0905B-E9F9-4C72-8656-1A2994C92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F249CAC3-8D94-44E0-AE96-55817500F537}" type="slidenum">
              <a:rPr lang="en-US" altLang="zh-CN" sz="1200">
                <a:latin typeface="Times New Roman" panose="02020603050405020304" pitchFamily="18" charset="0"/>
              </a:rPr>
              <a:pPr eaLnBrk="1" hangingPunct="1"/>
              <a:t>14</a:t>
            </a:fld>
            <a:endParaRPr lang="en-US" altLang="zh-CN" sz="1200">
              <a:latin typeface="Times New Roman" panose="02020603050405020304" pitchFamily="18" charset="0"/>
            </a:endParaRPr>
          </a:p>
        </p:txBody>
      </p:sp>
      <p:sp>
        <p:nvSpPr>
          <p:cNvPr id="102403" name="Rectangle 2">
            <a:extLst>
              <a:ext uri="{FF2B5EF4-FFF2-40B4-BE49-F238E27FC236}">
                <a16:creationId xmlns:a16="http://schemas.microsoft.com/office/drawing/2014/main" id="{23C54495-D9FF-4BA7-AB93-C7E9C182EDD0}"/>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C71953E2-1981-4033-ACAB-A480235F3C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40D4D74F-57AD-40D2-93D7-C1BD8096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9AC395A9-69C5-4B5A-BD73-7050EB64F296}" type="slidenum">
              <a:rPr lang="en-US" altLang="zh-CN" sz="1200">
                <a:latin typeface="Times New Roman" panose="02020603050405020304" pitchFamily="18" charset="0"/>
              </a:rPr>
              <a:pPr eaLnBrk="1" hangingPunct="1"/>
              <a:t>15</a:t>
            </a:fld>
            <a:endParaRPr lang="en-US" altLang="zh-CN" sz="1200">
              <a:latin typeface="Times New Roman" panose="02020603050405020304" pitchFamily="18" charset="0"/>
            </a:endParaRPr>
          </a:p>
        </p:txBody>
      </p:sp>
      <p:sp>
        <p:nvSpPr>
          <p:cNvPr id="103427" name="Rectangle 2">
            <a:extLst>
              <a:ext uri="{FF2B5EF4-FFF2-40B4-BE49-F238E27FC236}">
                <a16:creationId xmlns:a16="http://schemas.microsoft.com/office/drawing/2014/main" id="{51F89E01-9B46-4015-A2CA-2E66A41F774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738E98E-AA23-4F91-B106-54DDC3906F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230736BC-15EF-42D7-8C16-C32042552A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0127D0E-4E87-4EAF-8F8C-25A6BDF3F7B6}" type="slidenum">
              <a:rPr lang="en-US" altLang="zh-CN" sz="1200">
                <a:latin typeface="Times New Roman" panose="02020603050405020304" pitchFamily="18" charset="0"/>
              </a:rPr>
              <a:pPr eaLnBrk="1" hangingPunct="1"/>
              <a:t>16</a:t>
            </a:fld>
            <a:endParaRPr lang="en-US" altLang="zh-CN" sz="1200">
              <a:latin typeface="Times New Roman" panose="02020603050405020304" pitchFamily="18" charset="0"/>
            </a:endParaRPr>
          </a:p>
        </p:txBody>
      </p:sp>
      <p:sp>
        <p:nvSpPr>
          <p:cNvPr id="104451" name="Rectangle 2">
            <a:extLst>
              <a:ext uri="{FF2B5EF4-FFF2-40B4-BE49-F238E27FC236}">
                <a16:creationId xmlns:a16="http://schemas.microsoft.com/office/drawing/2014/main" id="{B6DAD411-8A47-46AE-AF1B-3D245783FE17}"/>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5DE27002-2F23-4EF7-9EFC-EBD7C3A95D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01D30563-B990-4B92-9036-06477AC238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C17EDEFB-97E5-4746-815F-97220E8BD51F}" type="slidenum">
              <a:rPr lang="en-US" altLang="zh-CN" sz="1200">
                <a:latin typeface="Times New Roman" panose="02020603050405020304" pitchFamily="18" charset="0"/>
              </a:rPr>
              <a:pPr eaLnBrk="1" hangingPunct="1"/>
              <a:t>17</a:t>
            </a:fld>
            <a:endParaRPr lang="en-US" altLang="zh-CN" sz="1200">
              <a:latin typeface="Times New Roman" panose="02020603050405020304" pitchFamily="18" charset="0"/>
            </a:endParaRPr>
          </a:p>
        </p:txBody>
      </p:sp>
      <p:sp>
        <p:nvSpPr>
          <p:cNvPr id="105475" name="Rectangle 2">
            <a:extLst>
              <a:ext uri="{FF2B5EF4-FFF2-40B4-BE49-F238E27FC236}">
                <a16:creationId xmlns:a16="http://schemas.microsoft.com/office/drawing/2014/main" id="{8832CC5B-B956-41E6-A33E-31F17D5B2BCB}"/>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82E1D615-B991-4CA1-8F47-3FEAA50953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95A85694-7614-4259-82B0-3B5185C2E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8C0BA84-004D-4548-A7B9-D2D2BE12481C}" type="slidenum">
              <a:rPr lang="en-US" altLang="zh-CN" sz="1200">
                <a:latin typeface="Times New Roman" panose="02020603050405020304" pitchFamily="18" charset="0"/>
              </a:rPr>
              <a:pPr eaLnBrk="1" hangingPunct="1"/>
              <a:t>18</a:t>
            </a:fld>
            <a:endParaRPr lang="en-US" altLang="zh-CN" sz="1200">
              <a:latin typeface="Times New Roman" panose="02020603050405020304" pitchFamily="18" charset="0"/>
            </a:endParaRPr>
          </a:p>
        </p:txBody>
      </p:sp>
      <p:sp>
        <p:nvSpPr>
          <p:cNvPr id="106499" name="Rectangle 2">
            <a:extLst>
              <a:ext uri="{FF2B5EF4-FFF2-40B4-BE49-F238E27FC236}">
                <a16:creationId xmlns:a16="http://schemas.microsoft.com/office/drawing/2014/main" id="{E32E2264-CC6A-428A-93EE-907149C09E8A}"/>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7AD5F6FF-5CDE-42B2-8003-BC15C4DC6C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CCE20993-7487-4719-8D67-10C0F2AB1F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4D263A84-AE16-484C-9533-F832F2C99FF3}" type="slidenum">
              <a:rPr lang="en-US" altLang="zh-CN" sz="1200">
                <a:latin typeface="Times New Roman" panose="02020603050405020304" pitchFamily="18" charset="0"/>
              </a:rPr>
              <a:pPr eaLnBrk="1" hangingPunct="1"/>
              <a:t>19</a:t>
            </a:fld>
            <a:endParaRPr lang="en-US" altLang="zh-CN" sz="1200">
              <a:latin typeface="Times New Roman" panose="02020603050405020304" pitchFamily="18" charset="0"/>
            </a:endParaRPr>
          </a:p>
        </p:txBody>
      </p:sp>
      <p:sp>
        <p:nvSpPr>
          <p:cNvPr id="107523" name="Rectangle 2">
            <a:extLst>
              <a:ext uri="{FF2B5EF4-FFF2-40B4-BE49-F238E27FC236}">
                <a16:creationId xmlns:a16="http://schemas.microsoft.com/office/drawing/2014/main" id="{17B22C8A-5AD7-40C4-AAB4-9AB0D998651C}"/>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F917CCA6-FC22-4DCB-AA47-23A0FCDB73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F2D89388-88B5-4890-A8E3-271C2B18D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E0D05BC5-43EE-4B16-A850-828F5E2C8466}" type="slidenum">
              <a:rPr lang="en-US" altLang="zh-CN" sz="1200">
                <a:latin typeface="Times New Roman" panose="02020603050405020304" pitchFamily="18" charset="0"/>
              </a:rPr>
              <a:pPr eaLnBrk="1" hangingPunct="1"/>
              <a:t>2</a:t>
            </a:fld>
            <a:endParaRPr lang="en-US" altLang="zh-CN" sz="1200">
              <a:latin typeface="Times New Roman" panose="02020603050405020304" pitchFamily="18" charset="0"/>
            </a:endParaRPr>
          </a:p>
        </p:txBody>
      </p:sp>
      <p:sp>
        <p:nvSpPr>
          <p:cNvPr id="90115" name="Rectangle 2">
            <a:extLst>
              <a:ext uri="{FF2B5EF4-FFF2-40B4-BE49-F238E27FC236}">
                <a16:creationId xmlns:a16="http://schemas.microsoft.com/office/drawing/2014/main" id="{2CBBB6D2-7800-4473-808E-56E653340ECE}"/>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40550BF3-0B4C-4FA3-AB6E-C7DFA2822F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C97EE321-FA0C-4FDC-B88C-23C1573379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400B5045-9254-453A-B267-25C461DDD63D}" type="slidenum">
              <a:rPr lang="en-US" altLang="zh-CN" sz="1200">
                <a:latin typeface="Times New Roman" panose="02020603050405020304" pitchFamily="18" charset="0"/>
              </a:rPr>
              <a:pPr eaLnBrk="1" hangingPunct="1"/>
              <a:t>20</a:t>
            </a:fld>
            <a:endParaRPr lang="en-US" altLang="zh-CN" sz="1200">
              <a:latin typeface="Times New Roman" panose="02020603050405020304" pitchFamily="18" charset="0"/>
            </a:endParaRPr>
          </a:p>
        </p:txBody>
      </p:sp>
      <p:sp>
        <p:nvSpPr>
          <p:cNvPr id="108547" name="Rectangle 2">
            <a:extLst>
              <a:ext uri="{FF2B5EF4-FFF2-40B4-BE49-F238E27FC236}">
                <a16:creationId xmlns:a16="http://schemas.microsoft.com/office/drawing/2014/main" id="{49E182A8-0715-41E0-9F38-759834EBBE7A}"/>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6724B802-6A6D-4696-99F4-0C5746E307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ACBF71B-C199-43D9-9DB1-7F531CCB1C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D9E0B41-0683-47CF-A9B2-82CF13B6E270}" type="slidenum">
              <a:rPr lang="en-US" altLang="zh-CN" sz="1200">
                <a:latin typeface="Times New Roman" panose="02020603050405020304" pitchFamily="18" charset="0"/>
              </a:rPr>
              <a:pPr eaLnBrk="1" hangingPunct="1"/>
              <a:t>21</a:t>
            </a:fld>
            <a:endParaRPr lang="en-US" altLang="zh-CN" sz="1200">
              <a:latin typeface="Times New Roman" panose="02020603050405020304" pitchFamily="18" charset="0"/>
            </a:endParaRPr>
          </a:p>
        </p:txBody>
      </p:sp>
      <p:sp>
        <p:nvSpPr>
          <p:cNvPr id="109571" name="Rectangle 2">
            <a:extLst>
              <a:ext uri="{FF2B5EF4-FFF2-40B4-BE49-F238E27FC236}">
                <a16:creationId xmlns:a16="http://schemas.microsoft.com/office/drawing/2014/main" id="{296B3469-7C40-45CE-B626-F96206582612}"/>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D0AD1BB9-F16D-4043-92BC-E8723E9860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45F207C5-BE37-4894-BAA6-927679936A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9E25D06D-B186-4F1E-926B-AE2179774CCF}" type="slidenum">
              <a:rPr lang="en-US" altLang="zh-CN" sz="1200">
                <a:latin typeface="Times New Roman" panose="02020603050405020304" pitchFamily="18" charset="0"/>
              </a:rPr>
              <a:pPr eaLnBrk="1" hangingPunct="1"/>
              <a:t>22</a:t>
            </a:fld>
            <a:endParaRPr lang="en-US" altLang="zh-CN" sz="1200">
              <a:latin typeface="Times New Roman" panose="02020603050405020304" pitchFamily="18" charset="0"/>
            </a:endParaRPr>
          </a:p>
        </p:txBody>
      </p:sp>
      <p:sp>
        <p:nvSpPr>
          <p:cNvPr id="110595" name="Rectangle 2">
            <a:extLst>
              <a:ext uri="{FF2B5EF4-FFF2-40B4-BE49-F238E27FC236}">
                <a16:creationId xmlns:a16="http://schemas.microsoft.com/office/drawing/2014/main" id="{B5CFADEF-4560-451A-A4CC-D54940CA39EF}"/>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23B03628-F3B2-4CBE-B881-978FA27309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AF5538EA-8124-4993-879C-D920708E5D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FC9C2A28-4EBC-407B-B903-D40882E36B68}" type="slidenum">
              <a:rPr lang="en-US" altLang="zh-CN" sz="1200">
                <a:latin typeface="Times New Roman" panose="02020603050405020304" pitchFamily="18" charset="0"/>
              </a:rPr>
              <a:pPr eaLnBrk="1" hangingPunct="1"/>
              <a:t>23</a:t>
            </a:fld>
            <a:endParaRPr lang="en-US" altLang="zh-CN" sz="1200">
              <a:latin typeface="Times New Roman" panose="02020603050405020304" pitchFamily="18" charset="0"/>
            </a:endParaRPr>
          </a:p>
        </p:txBody>
      </p:sp>
      <p:sp>
        <p:nvSpPr>
          <p:cNvPr id="111619" name="Rectangle 2">
            <a:extLst>
              <a:ext uri="{FF2B5EF4-FFF2-40B4-BE49-F238E27FC236}">
                <a16:creationId xmlns:a16="http://schemas.microsoft.com/office/drawing/2014/main" id="{3C927BC2-A964-4577-BD50-7ADE4A65BF39}"/>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DD1FF920-099C-4733-85D9-212CA2980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171A82B5-C1FF-421A-8E43-E4B5BBB4E9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4D2B9965-62F3-49E2-B776-63BBD6A1476D}" type="slidenum">
              <a:rPr lang="en-US" altLang="zh-CN" sz="1200">
                <a:latin typeface="Times New Roman" panose="02020603050405020304" pitchFamily="18" charset="0"/>
              </a:rPr>
              <a:pPr eaLnBrk="1" hangingPunct="1"/>
              <a:t>24</a:t>
            </a:fld>
            <a:endParaRPr lang="en-US" altLang="zh-CN" sz="1200">
              <a:latin typeface="Times New Roman" panose="02020603050405020304" pitchFamily="18" charset="0"/>
            </a:endParaRPr>
          </a:p>
        </p:txBody>
      </p:sp>
      <p:sp>
        <p:nvSpPr>
          <p:cNvPr id="112643" name="Rectangle 2">
            <a:extLst>
              <a:ext uri="{FF2B5EF4-FFF2-40B4-BE49-F238E27FC236}">
                <a16:creationId xmlns:a16="http://schemas.microsoft.com/office/drawing/2014/main" id="{8E2500B9-1473-4D7F-9255-EF261A4B57EC}"/>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BF0CE4CC-ECA2-4D85-84E8-B51FFB8D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EE4F3239-ED24-4990-9C20-0113A56FA9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0462BDB-3E70-4C14-87F4-4FF95B750D30}" type="slidenum">
              <a:rPr lang="en-US" altLang="zh-CN" sz="1200">
                <a:latin typeface="Times New Roman" panose="02020603050405020304" pitchFamily="18" charset="0"/>
              </a:rPr>
              <a:pPr eaLnBrk="1" hangingPunct="1"/>
              <a:t>25</a:t>
            </a:fld>
            <a:endParaRPr lang="en-US" altLang="zh-CN" sz="1200">
              <a:latin typeface="Times New Roman" panose="02020603050405020304" pitchFamily="18" charset="0"/>
            </a:endParaRPr>
          </a:p>
        </p:txBody>
      </p:sp>
      <p:sp>
        <p:nvSpPr>
          <p:cNvPr id="113667" name="Rectangle 2">
            <a:extLst>
              <a:ext uri="{FF2B5EF4-FFF2-40B4-BE49-F238E27FC236}">
                <a16:creationId xmlns:a16="http://schemas.microsoft.com/office/drawing/2014/main" id="{597838F1-818C-49DD-9595-62DE2C7E5FC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48B26E13-40E8-453F-BBAD-4E7A4CA85C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ea typeface="宋体" panose="02010600030101010101" pitchFamily="2" charset="-122"/>
              </a:rPr>
              <a:t>假设</a:t>
            </a:r>
            <a:r>
              <a:rPr lang="en-US" altLang="zh-CN">
                <a:ea typeface="宋体" panose="02010600030101010101" pitchFamily="2" charset="-122"/>
              </a:rPr>
              <a:t>instructor</a:t>
            </a:r>
            <a:r>
              <a:rPr lang="zh-CN" altLang="zh-CN">
                <a:ea typeface="宋体" panose="02010600030101010101" pitchFamily="2" charset="-122"/>
              </a:rPr>
              <a:t>中有</a:t>
            </a:r>
            <a:r>
              <a:rPr lang="en-US" altLang="zh-CN">
                <a:ea typeface="宋体" panose="02010600030101010101" pitchFamily="2" charset="-122"/>
              </a:rPr>
              <a:t>n</a:t>
            </a:r>
            <a:r>
              <a:rPr lang="en-US" altLang="zh-CN" baseline="-25000">
                <a:ea typeface="宋体" panose="02010600030101010101" pitchFamily="2" charset="-122"/>
              </a:rPr>
              <a:t>1</a:t>
            </a:r>
            <a:r>
              <a:rPr lang="zh-CN" altLang="zh-CN">
                <a:ea typeface="宋体" panose="02010600030101010101" pitchFamily="2" charset="-122"/>
              </a:rPr>
              <a:t>个元组，</a:t>
            </a:r>
            <a:r>
              <a:rPr lang="en-US" altLang="zh-CN">
                <a:ea typeface="宋体" panose="02010600030101010101" pitchFamily="2" charset="-122"/>
              </a:rPr>
              <a:t>teaches</a:t>
            </a:r>
            <a:r>
              <a:rPr lang="zh-CN" altLang="zh-CN">
                <a:ea typeface="宋体" panose="02010600030101010101" pitchFamily="2" charset="-122"/>
              </a:rPr>
              <a:t>中有</a:t>
            </a:r>
            <a:r>
              <a:rPr lang="en-US" altLang="zh-CN">
                <a:ea typeface="宋体" panose="02010600030101010101" pitchFamily="2" charset="-122"/>
              </a:rPr>
              <a:t>n</a:t>
            </a:r>
            <a:r>
              <a:rPr lang="en-US" altLang="zh-CN" baseline="-25000">
                <a:ea typeface="宋体" panose="02010600030101010101" pitchFamily="2" charset="-122"/>
              </a:rPr>
              <a:t>2</a:t>
            </a:r>
            <a:r>
              <a:rPr lang="zh-CN" altLang="zh-CN">
                <a:ea typeface="宋体" panose="02010600030101010101" pitchFamily="2" charset="-122"/>
              </a:rPr>
              <a:t>个元组。</a:t>
            </a:r>
            <a:endParaRPr lang="en-US" altLang="zh-CN">
              <a:ea typeface="宋体" panose="02010600030101010101" pitchFamily="2" charset="-122"/>
            </a:endParaRPr>
          </a:p>
          <a:p>
            <a:r>
              <a:rPr lang="zh-CN" altLang="zh-CN">
                <a:ea typeface="宋体" panose="02010600030101010101" pitchFamily="2" charset="-122"/>
              </a:rPr>
              <a:t>那么我们可以有</a:t>
            </a:r>
            <a:r>
              <a:rPr lang="en-US" altLang="zh-CN">
                <a:ea typeface="宋体" panose="02010600030101010101" pitchFamily="2" charset="-122"/>
              </a:rPr>
              <a:t>n</a:t>
            </a:r>
            <a:r>
              <a:rPr lang="en-US" altLang="zh-CN" baseline="-25000">
                <a:ea typeface="宋体" panose="02010600030101010101" pitchFamily="2" charset="-122"/>
              </a:rPr>
              <a:t>1</a:t>
            </a:r>
            <a:r>
              <a:rPr lang="en-US" altLang="zh-CN">
                <a:ea typeface="宋体" panose="02010600030101010101" pitchFamily="2" charset="-122"/>
              </a:rPr>
              <a:t> x n</a:t>
            </a:r>
            <a:r>
              <a:rPr lang="en-US" altLang="zh-CN" baseline="-25000">
                <a:ea typeface="宋体" panose="02010600030101010101" pitchFamily="2" charset="-122"/>
              </a:rPr>
              <a:t>2</a:t>
            </a:r>
            <a:r>
              <a:rPr lang="zh-CN" altLang="zh-CN">
                <a:ea typeface="宋体" panose="02010600030101010101" pitchFamily="2" charset="-122"/>
              </a:rPr>
              <a:t>种方式来选择</a:t>
            </a:r>
            <a:r>
              <a:rPr lang="zh-CN" altLang="zh-CN" b="1">
                <a:ea typeface="宋体" panose="02010600030101010101" pitchFamily="2" charset="-122"/>
              </a:rPr>
              <a:t>元组对</a:t>
            </a:r>
            <a:r>
              <a:rPr lang="zh-CN" altLang="zh-CN">
                <a:ea typeface="宋体" panose="02010600030101010101" pitchFamily="2" charset="-122"/>
              </a:rPr>
              <a:t>一一每个关系中选出一个元组</a:t>
            </a:r>
            <a:r>
              <a:rPr lang="en-US" altLang="zh-CN">
                <a:ea typeface="宋体" panose="02010600030101010101" pitchFamily="2" charset="-122"/>
              </a:rPr>
              <a:t>;</a:t>
            </a:r>
          </a:p>
          <a:p>
            <a:r>
              <a:rPr lang="zh-CN" altLang="zh-CN">
                <a:ea typeface="宋体" panose="02010600030101010101" pitchFamily="2" charset="-122"/>
              </a:rPr>
              <a:t>因此</a:t>
            </a:r>
            <a:r>
              <a:rPr lang="en-US" altLang="zh-CN">
                <a:ea typeface="宋体" panose="02010600030101010101" pitchFamily="2" charset="-122"/>
              </a:rPr>
              <a:t>r </a:t>
            </a:r>
            <a:r>
              <a:rPr lang="zh-CN" altLang="zh-CN">
                <a:ea typeface="宋体" panose="02010600030101010101" pitchFamily="2" charset="-122"/>
              </a:rPr>
              <a:t>中有</a:t>
            </a:r>
            <a:r>
              <a:rPr lang="en-US" altLang="zh-CN">
                <a:ea typeface="宋体" panose="02010600030101010101" pitchFamily="2" charset="-122"/>
              </a:rPr>
              <a:t>n</a:t>
            </a:r>
            <a:r>
              <a:rPr lang="en-US" altLang="zh-CN" baseline="-25000">
                <a:ea typeface="宋体" panose="02010600030101010101" pitchFamily="2" charset="-122"/>
              </a:rPr>
              <a:t>1</a:t>
            </a:r>
            <a:r>
              <a:rPr lang="en-US" altLang="zh-CN">
                <a:ea typeface="宋体" panose="02010600030101010101" pitchFamily="2" charset="-122"/>
              </a:rPr>
              <a:t> x n</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个元组。</a:t>
            </a:r>
            <a:endParaRPr lang="en-US" altLang="zh-CN">
              <a:ea typeface="宋体" panose="02010600030101010101" pitchFamily="2" charset="-122"/>
            </a:endParaRPr>
          </a:p>
          <a:p>
            <a:r>
              <a:rPr lang="zh-CN" altLang="zh-CN">
                <a:ea typeface="宋体" panose="02010600030101010101" pitchFamily="2" charset="-122"/>
              </a:rPr>
              <a:t>特别地，请注意对</a:t>
            </a:r>
            <a:r>
              <a:rPr lang="en-US" altLang="zh-CN">
                <a:ea typeface="宋体" panose="02010600030101010101" pitchFamily="2" charset="-122"/>
              </a:rPr>
              <a:t>r </a:t>
            </a:r>
            <a:r>
              <a:rPr lang="zh-CN" altLang="zh-CN">
                <a:ea typeface="宋体" panose="02010600030101010101" pitchFamily="2" charset="-122"/>
              </a:rPr>
              <a:t>中的某些元组</a:t>
            </a:r>
            <a:r>
              <a:rPr lang="en-US" altLang="zh-CN">
                <a:ea typeface="宋体" panose="02010600030101010101" pitchFamily="2" charset="-122"/>
              </a:rPr>
              <a:t>t </a:t>
            </a:r>
            <a:r>
              <a:rPr lang="zh-CN" altLang="zh-CN">
                <a:ea typeface="宋体" panose="02010600030101010101" pitchFamily="2" charset="-122"/>
              </a:rPr>
              <a:t>来说，</a:t>
            </a:r>
            <a:endParaRPr lang="en-US" altLang="zh-CN">
              <a:ea typeface="宋体" panose="02010600030101010101" pitchFamily="2" charset="-122"/>
            </a:endParaRPr>
          </a:p>
          <a:p>
            <a:r>
              <a:rPr lang="zh-CN" altLang="zh-CN">
                <a:ea typeface="宋体" panose="02010600030101010101" pitchFamily="2" charset="-122"/>
              </a:rPr>
              <a:t>可能</a:t>
            </a:r>
            <a:r>
              <a:rPr lang="en-US" altLang="zh-CN">
                <a:ea typeface="宋体" panose="02010600030101010101" pitchFamily="2" charset="-122"/>
              </a:rPr>
              <a:t>t [ instructor. ID ] </a:t>
            </a:r>
            <a:r>
              <a:rPr lang="en-US" altLang="zh-CN" b="1">
                <a:ea typeface="宋体" panose="02010600030101010101" pitchFamily="2" charset="-122"/>
              </a:rPr>
              <a:t>≠ </a:t>
            </a:r>
            <a:r>
              <a:rPr lang="en-US" altLang="zh-CN">
                <a:ea typeface="宋体" panose="02010600030101010101" pitchFamily="2" charset="-122"/>
              </a:rPr>
              <a:t>t [ teaches. ID ] </a:t>
            </a:r>
            <a:r>
              <a:rPr lang="zh-CN" altLang="zh-CN">
                <a:ea typeface="宋体" panose="02010600030101010101" pitchFamily="2" charset="-122"/>
              </a:rPr>
              <a:t>。</a:t>
            </a:r>
          </a:p>
          <a:p>
            <a:r>
              <a:rPr lang="en-US" altLang="zh-CN">
                <a:ea typeface="宋体" panose="02010600030101010101" pitchFamily="2" charset="-122"/>
              </a:rPr>
              <a:t> </a:t>
            </a:r>
            <a:endParaRPr lang="zh-CN" altLang="zh-CN">
              <a:ea typeface="宋体" panose="02010600030101010101" pitchFamily="2" charset="-122"/>
            </a:endParaRPr>
          </a:p>
          <a:p>
            <a:endParaRPr lang="en-IN" altLang="zh-CN">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E2592424-D232-4018-A8F3-E02741121A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CEA0C178-9520-47CF-A47A-B78DE511600F}" type="slidenum">
              <a:rPr lang="en-US" altLang="zh-CN" sz="1200">
                <a:latin typeface="Times New Roman" panose="02020603050405020304" pitchFamily="18" charset="0"/>
              </a:rPr>
              <a:pPr eaLnBrk="1" hangingPunct="1"/>
              <a:t>26</a:t>
            </a:fld>
            <a:endParaRPr lang="en-US" altLang="zh-CN" sz="1200">
              <a:latin typeface="Times New Roman" panose="02020603050405020304" pitchFamily="18" charset="0"/>
            </a:endParaRPr>
          </a:p>
        </p:txBody>
      </p:sp>
      <p:sp>
        <p:nvSpPr>
          <p:cNvPr id="114691" name="Rectangle 2">
            <a:extLst>
              <a:ext uri="{FF2B5EF4-FFF2-40B4-BE49-F238E27FC236}">
                <a16:creationId xmlns:a16="http://schemas.microsoft.com/office/drawing/2014/main" id="{CD7889B8-5A70-499E-8CF8-FE91A0A3A330}"/>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FF5AF94-E966-4AEC-835A-DC072CA156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85BE151B-C0EF-4E24-AC0A-E4B5294CD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FBACDBFC-A4E6-492F-8CF9-8A1ADEA60C3B}" type="slidenum">
              <a:rPr lang="en-US" altLang="zh-CN" sz="1200">
                <a:latin typeface="Times New Roman" panose="02020603050405020304" pitchFamily="18" charset="0"/>
              </a:rPr>
              <a:pPr eaLnBrk="1" hangingPunct="1"/>
              <a:t>27</a:t>
            </a:fld>
            <a:endParaRPr lang="en-US" altLang="zh-CN" sz="1200">
              <a:latin typeface="Times New Roman" panose="02020603050405020304" pitchFamily="18" charset="0"/>
            </a:endParaRPr>
          </a:p>
        </p:txBody>
      </p:sp>
      <p:sp>
        <p:nvSpPr>
          <p:cNvPr id="115715" name="Rectangle 2">
            <a:extLst>
              <a:ext uri="{FF2B5EF4-FFF2-40B4-BE49-F238E27FC236}">
                <a16:creationId xmlns:a16="http://schemas.microsoft.com/office/drawing/2014/main" id="{0016D7C0-6DCD-4A24-A290-B0F0F8A741C3}"/>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78E03912-9C3E-4F68-8326-D0F0D8411F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C22278C-0BFE-4B29-AB21-8725CEF029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597CA336-EDBA-4E5F-B5C7-7C0C24C05B35}" type="slidenum">
              <a:rPr lang="en-US" altLang="zh-CN" sz="1200">
                <a:latin typeface="Times New Roman" panose="02020603050405020304" pitchFamily="18" charset="0"/>
              </a:rPr>
              <a:pPr eaLnBrk="1" hangingPunct="1"/>
              <a:t>28</a:t>
            </a:fld>
            <a:endParaRPr lang="en-US" altLang="zh-CN" sz="1200">
              <a:latin typeface="Times New Roman" panose="02020603050405020304" pitchFamily="18" charset="0"/>
            </a:endParaRPr>
          </a:p>
        </p:txBody>
      </p:sp>
      <p:sp>
        <p:nvSpPr>
          <p:cNvPr id="116739" name="Rectangle 2">
            <a:extLst>
              <a:ext uri="{FF2B5EF4-FFF2-40B4-BE49-F238E27FC236}">
                <a16:creationId xmlns:a16="http://schemas.microsoft.com/office/drawing/2014/main" id="{96C6E6F8-6E14-4A98-8B20-C4823EF60F94}"/>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8521E34A-ED38-48A8-9731-E0AAB1534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2A3588FA-7A10-4877-9C0E-6C6FAC63C5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C1AD531-C0A2-4353-9390-25DE466BA775}" type="slidenum">
              <a:rPr lang="en-US" altLang="zh-CN" sz="1200">
                <a:latin typeface="Times New Roman" panose="02020603050405020304" pitchFamily="18" charset="0"/>
              </a:rPr>
              <a:pPr eaLnBrk="1" hangingPunct="1"/>
              <a:t>29</a:t>
            </a:fld>
            <a:endParaRPr lang="en-US" altLang="zh-CN" sz="1200">
              <a:latin typeface="Times New Roman" panose="02020603050405020304" pitchFamily="18" charset="0"/>
            </a:endParaRPr>
          </a:p>
        </p:txBody>
      </p:sp>
      <p:sp>
        <p:nvSpPr>
          <p:cNvPr id="117763" name="Rectangle 2">
            <a:extLst>
              <a:ext uri="{FF2B5EF4-FFF2-40B4-BE49-F238E27FC236}">
                <a16:creationId xmlns:a16="http://schemas.microsoft.com/office/drawing/2014/main" id="{E1C038A7-E5CD-4597-A13D-63731602A5B8}"/>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7B25A74F-5207-4AFA-9E0F-67860A9165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39F2C5D2-DA72-41F0-A788-F1212977A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A15C051-4B30-4030-AD48-120D1D39A064}" type="slidenum">
              <a:rPr lang="en-US" altLang="zh-CN" sz="1200">
                <a:latin typeface="Times New Roman" panose="02020603050405020304" pitchFamily="18" charset="0"/>
              </a:rPr>
              <a:pPr eaLnBrk="1" hangingPunct="1"/>
              <a:t>3</a:t>
            </a:fld>
            <a:endParaRPr lang="en-US" altLang="zh-CN" sz="1200">
              <a:latin typeface="Times New Roman" panose="02020603050405020304" pitchFamily="18" charset="0"/>
            </a:endParaRPr>
          </a:p>
        </p:txBody>
      </p:sp>
      <p:sp>
        <p:nvSpPr>
          <p:cNvPr id="91139" name="Rectangle 2">
            <a:extLst>
              <a:ext uri="{FF2B5EF4-FFF2-40B4-BE49-F238E27FC236}">
                <a16:creationId xmlns:a16="http://schemas.microsoft.com/office/drawing/2014/main" id="{D5A9DAC7-9520-47A6-B807-50ADA6390EE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B63E151F-468B-47C8-BB3B-699CFCE66C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C686CC3A-A67A-49E7-AD4A-6702BB304F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26CF5061-FD68-4297-B2BF-514E0CF09595}" type="slidenum">
              <a:rPr lang="en-US" altLang="zh-CN" sz="1200">
                <a:latin typeface="Times New Roman" panose="02020603050405020304" pitchFamily="18" charset="0"/>
              </a:rPr>
              <a:pPr eaLnBrk="1" hangingPunct="1"/>
              <a:t>30</a:t>
            </a:fld>
            <a:endParaRPr lang="en-US" altLang="zh-CN" sz="1200">
              <a:latin typeface="Times New Roman" panose="02020603050405020304" pitchFamily="18" charset="0"/>
            </a:endParaRPr>
          </a:p>
        </p:txBody>
      </p:sp>
      <p:sp>
        <p:nvSpPr>
          <p:cNvPr id="118787" name="Rectangle 2">
            <a:extLst>
              <a:ext uri="{FF2B5EF4-FFF2-40B4-BE49-F238E27FC236}">
                <a16:creationId xmlns:a16="http://schemas.microsoft.com/office/drawing/2014/main" id="{3221B6D7-6383-40FB-B891-5DAC087876C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D49E2F52-9AE0-4B83-A163-2CFAA678F3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8C5DB75F-DC72-4DBF-BA62-DD6792E10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575D9BF-2ACA-4711-940F-07945F3BE281}" type="slidenum">
              <a:rPr lang="en-US" altLang="zh-CN" sz="1200">
                <a:latin typeface="Times New Roman" panose="02020603050405020304" pitchFamily="18" charset="0"/>
              </a:rPr>
              <a:pPr eaLnBrk="1" hangingPunct="1"/>
              <a:t>31</a:t>
            </a:fld>
            <a:endParaRPr lang="en-US" altLang="zh-CN" sz="1200">
              <a:latin typeface="Times New Roman" panose="02020603050405020304" pitchFamily="18" charset="0"/>
            </a:endParaRPr>
          </a:p>
        </p:txBody>
      </p:sp>
      <p:sp>
        <p:nvSpPr>
          <p:cNvPr id="119811" name="Rectangle 2">
            <a:extLst>
              <a:ext uri="{FF2B5EF4-FFF2-40B4-BE49-F238E27FC236}">
                <a16:creationId xmlns:a16="http://schemas.microsoft.com/office/drawing/2014/main" id="{4E8EA8D1-F69E-4879-AE22-2C61B557F8CC}"/>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67A67B29-0C19-4051-865C-473AC21BE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EFFA9F7D-92B6-45CE-899D-5148DB3DB4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C1AC991-32ED-4ED4-A575-1454435EA8D1}" type="slidenum">
              <a:rPr lang="en-US" altLang="zh-CN" sz="1200">
                <a:latin typeface="Times New Roman" panose="02020603050405020304" pitchFamily="18" charset="0"/>
              </a:rPr>
              <a:pPr eaLnBrk="1" hangingPunct="1"/>
              <a:t>32</a:t>
            </a:fld>
            <a:endParaRPr lang="en-US" altLang="zh-CN" sz="1200">
              <a:latin typeface="Times New Roman" panose="02020603050405020304" pitchFamily="18" charset="0"/>
            </a:endParaRPr>
          </a:p>
        </p:txBody>
      </p:sp>
      <p:sp>
        <p:nvSpPr>
          <p:cNvPr id="120835" name="Rectangle 2">
            <a:extLst>
              <a:ext uri="{FF2B5EF4-FFF2-40B4-BE49-F238E27FC236}">
                <a16:creationId xmlns:a16="http://schemas.microsoft.com/office/drawing/2014/main" id="{403EF8F6-819F-4A7F-A57D-A4C23C1CD7BA}"/>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592A1FB8-33FF-4D25-949D-618E7EB7FD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3F842A49-1BAA-4519-9688-363241E4FC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8F9125C-6C00-406C-91E8-4020E3C50335}" type="slidenum">
              <a:rPr lang="en-US" altLang="zh-CN" sz="1200">
                <a:latin typeface="Times New Roman" panose="02020603050405020304" pitchFamily="18" charset="0"/>
              </a:rPr>
              <a:pPr eaLnBrk="1" hangingPunct="1"/>
              <a:t>33</a:t>
            </a:fld>
            <a:endParaRPr lang="en-US" altLang="zh-CN" sz="1200">
              <a:latin typeface="Times New Roman" panose="02020603050405020304" pitchFamily="18" charset="0"/>
            </a:endParaRPr>
          </a:p>
        </p:txBody>
      </p:sp>
      <p:sp>
        <p:nvSpPr>
          <p:cNvPr id="121859" name="Rectangle 2">
            <a:extLst>
              <a:ext uri="{FF2B5EF4-FFF2-40B4-BE49-F238E27FC236}">
                <a16:creationId xmlns:a16="http://schemas.microsoft.com/office/drawing/2014/main" id="{971EC61D-B87B-48D0-A55A-643D826C7667}"/>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8B38DA39-3FE0-434E-8048-D7036296C4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CD917673-A8BC-417D-994F-36D3AFA1D1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105B925-80D4-4C11-8518-B212859C77D7}" type="slidenum">
              <a:rPr lang="en-US" altLang="zh-CN" sz="1200">
                <a:latin typeface="Times New Roman" panose="02020603050405020304" pitchFamily="18" charset="0"/>
              </a:rPr>
              <a:pPr eaLnBrk="1" hangingPunct="1"/>
              <a:t>34</a:t>
            </a:fld>
            <a:endParaRPr lang="en-US" altLang="zh-CN" sz="1200">
              <a:latin typeface="Times New Roman" panose="02020603050405020304" pitchFamily="18" charset="0"/>
            </a:endParaRPr>
          </a:p>
        </p:txBody>
      </p:sp>
      <p:sp>
        <p:nvSpPr>
          <p:cNvPr id="122883" name="Rectangle 2">
            <a:extLst>
              <a:ext uri="{FF2B5EF4-FFF2-40B4-BE49-F238E27FC236}">
                <a16:creationId xmlns:a16="http://schemas.microsoft.com/office/drawing/2014/main" id="{3D95A7B6-0358-4D84-B4E2-94E4CDBE08B0}"/>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F783FC86-1FD0-44F9-8AB7-F224273D90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3B5494E5-C66E-4942-BD21-F0CF40B001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F0E4AB30-3AEA-4891-926B-A5002C18C60F}" type="slidenum">
              <a:rPr lang="en-US" altLang="zh-CN" sz="1200">
                <a:latin typeface="Times New Roman" panose="02020603050405020304" pitchFamily="18" charset="0"/>
              </a:rPr>
              <a:pPr eaLnBrk="1" hangingPunct="1"/>
              <a:t>35</a:t>
            </a:fld>
            <a:endParaRPr lang="en-US" altLang="zh-CN" sz="1200">
              <a:latin typeface="Times New Roman" panose="02020603050405020304" pitchFamily="18" charset="0"/>
            </a:endParaRPr>
          </a:p>
        </p:txBody>
      </p:sp>
      <p:sp>
        <p:nvSpPr>
          <p:cNvPr id="123907" name="Rectangle 2">
            <a:extLst>
              <a:ext uri="{FF2B5EF4-FFF2-40B4-BE49-F238E27FC236}">
                <a16:creationId xmlns:a16="http://schemas.microsoft.com/office/drawing/2014/main" id="{8CC14C74-135D-40F1-B262-765FD267E131}"/>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EBD19689-07BF-4BE9-AF7E-DC20712E93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D036C959-AB50-48F5-8C03-B4A483F953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D0CFE0C-FD41-4F7C-ADE2-B15D5DC710FD}" type="slidenum">
              <a:rPr lang="en-US" altLang="zh-CN" sz="1200">
                <a:latin typeface="Times New Roman" panose="02020603050405020304" pitchFamily="18" charset="0"/>
              </a:rPr>
              <a:pPr eaLnBrk="1" hangingPunct="1"/>
              <a:t>36</a:t>
            </a:fld>
            <a:endParaRPr lang="en-US" altLang="zh-CN" sz="1200">
              <a:latin typeface="Times New Roman" panose="02020603050405020304" pitchFamily="18" charset="0"/>
            </a:endParaRPr>
          </a:p>
        </p:txBody>
      </p:sp>
      <p:sp>
        <p:nvSpPr>
          <p:cNvPr id="124931" name="Rectangle 2">
            <a:extLst>
              <a:ext uri="{FF2B5EF4-FFF2-40B4-BE49-F238E27FC236}">
                <a16:creationId xmlns:a16="http://schemas.microsoft.com/office/drawing/2014/main" id="{080941F5-006F-4C64-A229-CFC5BCAC04D8}"/>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5F771156-FFF1-4768-A308-29B4433BD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983B20C1-98EF-4E1D-B582-B73868A11A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3BC44A3-8852-438D-AC03-A87ACBE20C3A}" type="slidenum">
              <a:rPr lang="en-US" altLang="zh-CN" sz="1200">
                <a:latin typeface="Times New Roman" panose="02020603050405020304" pitchFamily="18" charset="0"/>
              </a:rPr>
              <a:pPr eaLnBrk="1" hangingPunct="1"/>
              <a:t>37</a:t>
            </a:fld>
            <a:endParaRPr lang="en-US" altLang="zh-CN" sz="1200">
              <a:latin typeface="Times New Roman" panose="02020603050405020304" pitchFamily="18" charset="0"/>
            </a:endParaRPr>
          </a:p>
        </p:txBody>
      </p:sp>
      <p:sp>
        <p:nvSpPr>
          <p:cNvPr id="125955" name="Rectangle 2">
            <a:extLst>
              <a:ext uri="{FF2B5EF4-FFF2-40B4-BE49-F238E27FC236}">
                <a16:creationId xmlns:a16="http://schemas.microsoft.com/office/drawing/2014/main" id="{577C9830-A888-407E-A04F-AFA312B519A0}"/>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6509CC60-2E21-43C0-A502-56759BF843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91337297-3807-4B51-8A86-D95F844D6F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CACB33E-74DC-4712-8F07-AF87CB99BC22}" type="slidenum">
              <a:rPr lang="en-US" altLang="zh-CN" sz="1200">
                <a:latin typeface="Times New Roman" panose="02020603050405020304" pitchFamily="18" charset="0"/>
              </a:rPr>
              <a:pPr eaLnBrk="1" hangingPunct="1"/>
              <a:t>38</a:t>
            </a:fld>
            <a:endParaRPr lang="en-US" altLang="zh-CN" sz="1200">
              <a:latin typeface="Times New Roman" panose="02020603050405020304" pitchFamily="18" charset="0"/>
            </a:endParaRPr>
          </a:p>
        </p:txBody>
      </p:sp>
      <p:sp>
        <p:nvSpPr>
          <p:cNvPr id="128003" name="Rectangle 2">
            <a:extLst>
              <a:ext uri="{FF2B5EF4-FFF2-40B4-BE49-F238E27FC236}">
                <a16:creationId xmlns:a16="http://schemas.microsoft.com/office/drawing/2014/main" id="{8A22F074-B985-4666-BED0-C7A4C84D71B3}"/>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8DD7EBE4-4FBD-4CC9-A1E5-E95F6E9DED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91B74D8F-A8DF-4B1A-B2DA-02BF212680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CEA804C-F5D7-452B-A7CF-0F28B4E915A6}" type="slidenum">
              <a:rPr lang="en-US" altLang="zh-CN" sz="1200">
                <a:latin typeface="Times New Roman" panose="02020603050405020304" pitchFamily="18" charset="0"/>
              </a:rPr>
              <a:pPr eaLnBrk="1" hangingPunct="1"/>
              <a:t>39</a:t>
            </a:fld>
            <a:endParaRPr lang="en-US" altLang="zh-CN" sz="1200">
              <a:latin typeface="Times New Roman" panose="02020603050405020304" pitchFamily="18" charset="0"/>
            </a:endParaRPr>
          </a:p>
        </p:txBody>
      </p:sp>
      <p:sp>
        <p:nvSpPr>
          <p:cNvPr id="129027" name="Rectangle 2">
            <a:extLst>
              <a:ext uri="{FF2B5EF4-FFF2-40B4-BE49-F238E27FC236}">
                <a16:creationId xmlns:a16="http://schemas.microsoft.com/office/drawing/2014/main" id="{13022BC9-A34D-4ECD-BC31-E36F508C9ACC}"/>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6CC74ACF-E266-4950-9C54-3B1544B432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C4A3F00E-5686-4739-8469-17AEAE1E08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F5373BBA-09C3-4E20-A6CB-B3276A83FCB0}" type="slidenum">
              <a:rPr lang="en-US" altLang="zh-CN" sz="1200">
                <a:latin typeface="Times New Roman" panose="02020603050405020304" pitchFamily="18" charset="0"/>
              </a:rPr>
              <a:pPr eaLnBrk="1" hangingPunct="1"/>
              <a:t>4</a:t>
            </a:fld>
            <a:endParaRPr lang="en-US" altLang="zh-CN" sz="1200">
              <a:latin typeface="Times New Roman" panose="02020603050405020304" pitchFamily="18" charset="0"/>
            </a:endParaRPr>
          </a:p>
        </p:txBody>
      </p:sp>
      <p:sp>
        <p:nvSpPr>
          <p:cNvPr id="92163" name="Rectangle 2">
            <a:extLst>
              <a:ext uri="{FF2B5EF4-FFF2-40B4-BE49-F238E27FC236}">
                <a16:creationId xmlns:a16="http://schemas.microsoft.com/office/drawing/2014/main" id="{EB012C03-23F2-4591-9E65-05389193092B}"/>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3B98B85-3B9C-4DA5-A7EC-889DC3A43C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C8E8B093-268B-42BC-B905-C5A3906CFA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FEEDACF-FA66-41F5-BF56-133035241884}" type="slidenum">
              <a:rPr lang="en-US" altLang="zh-CN" sz="1200">
                <a:latin typeface="Times New Roman" panose="02020603050405020304" pitchFamily="18" charset="0"/>
              </a:rPr>
              <a:pPr eaLnBrk="1" hangingPunct="1"/>
              <a:t>40</a:t>
            </a:fld>
            <a:endParaRPr lang="en-US" altLang="zh-CN" sz="1200">
              <a:latin typeface="Times New Roman" panose="02020603050405020304" pitchFamily="18" charset="0"/>
            </a:endParaRPr>
          </a:p>
        </p:txBody>
      </p:sp>
      <p:sp>
        <p:nvSpPr>
          <p:cNvPr id="130051" name="Rectangle 2">
            <a:extLst>
              <a:ext uri="{FF2B5EF4-FFF2-40B4-BE49-F238E27FC236}">
                <a16:creationId xmlns:a16="http://schemas.microsoft.com/office/drawing/2014/main" id="{C3F4F423-48DC-437E-81AF-CE90015BE794}"/>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4D7A8F3C-B884-4644-8619-C58AECC4D3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1328373D-F316-491C-B2EB-F272D40479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24322BDB-EEE9-4D48-B119-3B69EBBF7EC5}" type="slidenum">
              <a:rPr lang="en-US" altLang="zh-CN" sz="1200">
                <a:latin typeface="Times New Roman" panose="02020603050405020304" pitchFamily="18" charset="0"/>
              </a:rPr>
              <a:pPr eaLnBrk="1" hangingPunct="1"/>
              <a:t>41</a:t>
            </a:fld>
            <a:endParaRPr lang="en-US" altLang="zh-CN" sz="1200">
              <a:latin typeface="Times New Roman" panose="02020603050405020304" pitchFamily="18" charset="0"/>
            </a:endParaRPr>
          </a:p>
        </p:txBody>
      </p:sp>
      <p:sp>
        <p:nvSpPr>
          <p:cNvPr id="131075" name="Rectangle 2">
            <a:extLst>
              <a:ext uri="{FF2B5EF4-FFF2-40B4-BE49-F238E27FC236}">
                <a16:creationId xmlns:a16="http://schemas.microsoft.com/office/drawing/2014/main" id="{6ECFEF9A-10A4-46EF-B2D8-CB264D0C44FF}"/>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624775CE-B234-4E39-9868-74DAD0CA82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0B7C4DA4-0635-45F7-8AB5-0BDE868256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CFEDD14-B2B7-4B5B-B971-33156316356F}" type="slidenum">
              <a:rPr lang="en-US" altLang="zh-CN" sz="1200">
                <a:latin typeface="Times New Roman" panose="02020603050405020304" pitchFamily="18" charset="0"/>
              </a:rPr>
              <a:pPr eaLnBrk="1" hangingPunct="1"/>
              <a:t>42</a:t>
            </a:fld>
            <a:endParaRPr lang="en-US" altLang="zh-CN" sz="1200">
              <a:latin typeface="Times New Roman" panose="02020603050405020304" pitchFamily="18" charset="0"/>
            </a:endParaRPr>
          </a:p>
        </p:txBody>
      </p:sp>
      <p:sp>
        <p:nvSpPr>
          <p:cNvPr id="132099" name="Rectangle 2">
            <a:extLst>
              <a:ext uri="{FF2B5EF4-FFF2-40B4-BE49-F238E27FC236}">
                <a16:creationId xmlns:a16="http://schemas.microsoft.com/office/drawing/2014/main" id="{A6C23C1E-7B37-4625-BFFB-777AD6A0EEDA}"/>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C0149AE8-CE4C-43EE-95F8-9304CBB967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502C008C-F678-4DED-BCE8-AC8A9E639F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B1CE9296-4A09-4A1B-8376-6C78B54B5319}" type="slidenum">
              <a:rPr lang="en-US" altLang="zh-CN" sz="1200">
                <a:latin typeface="Times New Roman" panose="02020603050405020304" pitchFamily="18" charset="0"/>
              </a:rPr>
              <a:pPr eaLnBrk="1" hangingPunct="1"/>
              <a:t>43</a:t>
            </a:fld>
            <a:endParaRPr lang="en-US" altLang="zh-CN" sz="1200">
              <a:latin typeface="Times New Roman" panose="02020603050405020304" pitchFamily="18" charset="0"/>
            </a:endParaRPr>
          </a:p>
        </p:txBody>
      </p:sp>
      <p:sp>
        <p:nvSpPr>
          <p:cNvPr id="133123" name="Rectangle 2">
            <a:extLst>
              <a:ext uri="{FF2B5EF4-FFF2-40B4-BE49-F238E27FC236}">
                <a16:creationId xmlns:a16="http://schemas.microsoft.com/office/drawing/2014/main" id="{59869426-79A1-4AD1-BB97-6C42CDCE98E4}"/>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E01EE94B-0616-4CB6-AD94-D7A08DF6D8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7F54DF7F-9A18-4EED-AE7E-4CE0C45AEC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E8A1566D-88F2-4C99-8FF9-93A3FEE1B633}" type="slidenum">
              <a:rPr lang="en-US" altLang="zh-CN" sz="1200">
                <a:latin typeface="Times New Roman" panose="02020603050405020304" pitchFamily="18" charset="0"/>
              </a:rPr>
              <a:pPr eaLnBrk="1" hangingPunct="1"/>
              <a:t>44</a:t>
            </a:fld>
            <a:endParaRPr lang="en-US" altLang="zh-CN" sz="1200">
              <a:latin typeface="Times New Roman" panose="02020603050405020304" pitchFamily="18" charset="0"/>
            </a:endParaRPr>
          </a:p>
        </p:txBody>
      </p:sp>
      <p:sp>
        <p:nvSpPr>
          <p:cNvPr id="134147" name="Rectangle 2">
            <a:extLst>
              <a:ext uri="{FF2B5EF4-FFF2-40B4-BE49-F238E27FC236}">
                <a16:creationId xmlns:a16="http://schemas.microsoft.com/office/drawing/2014/main" id="{E5E38656-B987-420E-B2AE-D265AC6A17DF}"/>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0E7EAB3E-4F8E-444E-8CED-49DE00B834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F1E3F540-D2D0-478A-AB83-2D71F1CF40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D43E99F-394B-4AB4-A851-DA91B270F8D3}" type="slidenum">
              <a:rPr lang="en-US" altLang="zh-CN" sz="1200">
                <a:latin typeface="Times New Roman" panose="02020603050405020304" pitchFamily="18" charset="0"/>
              </a:rPr>
              <a:pPr eaLnBrk="1" hangingPunct="1"/>
              <a:t>45</a:t>
            </a:fld>
            <a:endParaRPr lang="en-US" altLang="zh-CN" sz="1200">
              <a:latin typeface="Times New Roman" panose="02020603050405020304" pitchFamily="18" charset="0"/>
            </a:endParaRPr>
          </a:p>
        </p:txBody>
      </p:sp>
      <p:sp>
        <p:nvSpPr>
          <p:cNvPr id="135171" name="Rectangle 2">
            <a:extLst>
              <a:ext uri="{FF2B5EF4-FFF2-40B4-BE49-F238E27FC236}">
                <a16:creationId xmlns:a16="http://schemas.microsoft.com/office/drawing/2014/main" id="{9AB1A70A-2560-4387-9368-8FB0FECABD8B}"/>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695BDE01-9A76-4242-9A67-475A7CA9BA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C26E5256-018C-42F0-AD1D-3390E78695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940E18D2-BF2A-4AAD-AEFD-4CAB2C25D740}" type="slidenum">
              <a:rPr lang="en-US" altLang="zh-CN" sz="1200">
                <a:latin typeface="Times New Roman" panose="02020603050405020304" pitchFamily="18" charset="0"/>
              </a:rPr>
              <a:pPr eaLnBrk="1" hangingPunct="1"/>
              <a:t>46</a:t>
            </a:fld>
            <a:endParaRPr lang="en-US" altLang="zh-CN" sz="1200">
              <a:latin typeface="Times New Roman" panose="02020603050405020304" pitchFamily="18" charset="0"/>
            </a:endParaRPr>
          </a:p>
        </p:txBody>
      </p:sp>
      <p:sp>
        <p:nvSpPr>
          <p:cNvPr id="136195" name="Rectangle 2">
            <a:extLst>
              <a:ext uri="{FF2B5EF4-FFF2-40B4-BE49-F238E27FC236}">
                <a16:creationId xmlns:a16="http://schemas.microsoft.com/office/drawing/2014/main" id="{B0ED61FD-EE7F-4724-B277-5D26D08835DB}"/>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FCF0E852-D8B8-41A5-B669-734AA41FE7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A083F645-EBED-4865-A748-E12E948440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5235ED8-B633-4925-B6DE-D7C82816D590}" type="slidenum">
              <a:rPr lang="en-US" altLang="zh-CN" sz="1200">
                <a:latin typeface="Times New Roman" panose="02020603050405020304" pitchFamily="18" charset="0"/>
              </a:rPr>
              <a:pPr eaLnBrk="1" hangingPunct="1"/>
              <a:t>47</a:t>
            </a:fld>
            <a:endParaRPr lang="en-US" altLang="zh-CN" sz="1200">
              <a:latin typeface="Times New Roman" panose="02020603050405020304" pitchFamily="18" charset="0"/>
            </a:endParaRPr>
          </a:p>
        </p:txBody>
      </p:sp>
      <p:sp>
        <p:nvSpPr>
          <p:cNvPr id="137219" name="Rectangle 2">
            <a:extLst>
              <a:ext uri="{FF2B5EF4-FFF2-40B4-BE49-F238E27FC236}">
                <a16:creationId xmlns:a16="http://schemas.microsoft.com/office/drawing/2014/main" id="{FEF2009F-3F5C-4F6E-BB35-3809794796E4}"/>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F917C491-64DC-42E1-99A6-58CF6A750B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009D0D34-A824-4BF9-ACFD-5F66584AE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FFC31C65-5793-4CA2-838D-084D0BD46189}" type="slidenum">
              <a:rPr lang="en-US" altLang="zh-CN" sz="1200">
                <a:latin typeface="Times New Roman" panose="02020603050405020304" pitchFamily="18" charset="0"/>
              </a:rPr>
              <a:pPr eaLnBrk="1" hangingPunct="1"/>
              <a:t>48</a:t>
            </a:fld>
            <a:endParaRPr lang="en-US" altLang="zh-CN" sz="1200">
              <a:latin typeface="Times New Roman" panose="02020603050405020304" pitchFamily="18" charset="0"/>
            </a:endParaRPr>
          </a:p>
        </p:txBody>
      </p:sp>
      <p:sp>
        <p:nvSpPr>
          <p:cNvPr id="138243" name="Rectangle 2">
            <a:extLst>
              <a:ext uri="{FF2B5EF4-FFF2-40B4-BE49-F238E27FC236}">
                <a16:creationId xmlns:a16="http://schemas.microsoft.com/office/drawing/2014/main" id="{BB72C66B-D69F-4115-813F-F9EE298EA795}"/>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3684E7BB-94E1-4EB2-9ABD-F7D3441FEF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D44E1CC-4B08-4867-91DC-636664DDEF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B9FE7BF-4B92-4E52-9E29-67021429600B}" type="slidenum">
              <a:rPr lang="en-US" altLang="zh-CN" sz="1200">
                <a:latin typeface="Times New Roman" panose="02020603050405020304" pitchFamily="18" charset="0"/>
              </a:rPr>
              <a:pPr eaLnBrk="1" hangingPunct="1"/>
              <a:t>49</a:t>
            </a:fld>
            <a:endParaRPr lang="en-US" altLang="zh-CN" sz="1200">
              <a:latin typeface="Times New Roman" panose="02020603050405020304" pitchFamily="18" charset="0"/>
            </a:endParaRPr>
          </a:p>
        </p:txBody>
      </p:sp>
      <p:sp>
        <p:nvSpPr>
          <p:cNvPr id="139267" name="Rectangle 2">
            <a:extLst>
              <a:ext uri="{FF2B5EF4-FFF2-40B4-BE49-F238E27FC236}">
                <a16:creationId xmlns:a16="http://schemas.microsoft.com/office/drawing/2014/main" id="{D2894B9F-BE9F-43BA-A807-1DFF44C2F336}"/>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8AF6A1B0-EC14-43DB-BB46-BA79112386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5210636-DCB2-4A2D-B200-4C80ACD60E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959D50D7-83A0-4C70-9C81-199B0AB8D512}" type="slidenum">
              <a:rPr lang="en-US" altLang="zh-CN" sz="1200">
                <a:latin typeface="Times New Roman" panose="02020603050405020304" pitchFamily="18" charset="0"/>
              </a:rPr>
              <a:pPr eaLnBrk="1" hangingPunct="1"/>
              <a:t>5</a:t>
            </a:fld>
            <a:endParaRPr lang="en-US" altLang="zh-CN" sz="1200">
              <a:latin typeface="Times New Roman" panose="02020603050405020304" pitchFamily="18" charset="0"/>
            </a:endParaRPr>
          </a:p>
        </p:txBody>
      </p:sp>
      <p:sp>
        <p:nvSpPr>
          <p:cNvPr id="93187" name="Rectangle 2">
            <a:extLst>
              <a:ext uri="{FF2B5EF4-FFF2-40B4-BE49-F238E27FC236}">
                <a16:creationId xmlns:a16="http://schemas.microsoft.com/office/drawing/2014/main" id="{DB989CCF-6CB1-4269-A65E-1C1D3021EB2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677ED908-44ED-4986-8587-41C3BE1686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38C086AF-CB2A-4740-B9C0-48578880D6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21ED5EC-AD4C-4B63-BAFA-AE0EE9D7864E}" type="slidenum">
              <a:rPr lang="en-US" altLang="zh-CN" sz="1200">
                <a:latin typeface="Times New Roman" panose="02020603050405020304" pitchFamily="18" charset="0"/>
              </a:rPr>
              <a:pPr eaLnBrk="1" hangingPunct="1"/>
              <a:t>50</a:t>
            </a:fld>
            <a:endParaRPr lang="en-US" altLang="zh-CN" sz="1200">
              <a:latin typeface="Times New Roman" panose="02020603050405020304" pitchFamily="18" charset="0"/>
            </a:endParaRPr>
          </a:p>
        </p:txBody>
      </p:sp>
      <p:sp>
        <p:nvSpPr>
          <p:cNvPr id="140291" name="Rectangle 2">
            <a:extLst>
              <a:ext uri="{FF2B5EF4-FFF2-40B4-BE49-F238E27FC236}">
                <a16:creationId xmlns:a16="http://schemas.microsoft.com/office/drawing/2014/main" id="{027B8C46-D85B-477F-A380-C0087A0C699D}"/>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493EA3DA-243F-4A87-8F72-2830F69864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2F22174E-18B1-4850-96FF-8CACB1347B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451CAB7-83E9-4A20-9DB9-38EC423EB600}" type="slidenum">
              <a:rPr lang="en-US" altLang="zh-CN" sz="1200">
                <a:latin typeface="Times New Roman" panose="02020603050405020304" pitchFamily="18" charset="0"/>
              </a:rPr>
              <a:pPr eaLnBrk="1" hangingPunct="1"/>
              <a:t>51</a:t>
            </a:fld>
            <a:endParaRPr lang="en-US" altLang="zh-CN" sz="1200">
              <a:latin typeface="Times New Roman" panose="02020603050405020304" pitchFamily="18" charset="0"/>
            </a:endParaRPr>
          </a:p>
        </p:txBody>
      </p:sp>
      <p:sp>
        <p:nvSpPr>
          <p:cNvPr id="144387" name="Rectangle 2">
            <a:extLst>
              <a:ext uri="{FF2B5EF4-FFF2-40B4-BE49-F238E27FC236}">
                <a16:creationId xmlns:a16="http://schemas.microsoft.com/office/drawing/2014/main" id="{D0AD124A-AC64-44B0-BC0A-7FD702FE63EF}"/>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2790F3F4-C3AE-4DA3-B715-C9D8104751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DC85ADE5-5EF7-4CE3-9FE8-C420CD3138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44ABE870-82FB-4954-9B3F-646D8CF79626}" type="slidenum">
              <a:rPr lang="en-US" altLang="zh-CN" sz="1200">
                <a:latin typeface="Times New Roman" panose="02020603050405020304" pitchFamily="18" charset="0"/>
              </a:rPr>
              <a:pPr eaLnBrk="1" hangingPunct="1"/>
              <a:t>52</a:t>
            </a:fld>
            <a:endParaRPr lang="en-US" altLang="zh-CN" sz="1200">
              <a:latin typeface="Times New Roman" panose="02020603050405020304" pitchFamily="18" charset="0"/>
            </a:endParaRPr>
          </a:p>
        </p:txBody>
      </p:sp>
      <p:sp>
        <p:nvSpPr>
          <p:cNvPr id="146435" name="Rectangle 2">
            <a:extLst>
              <a:ext uri="{FF2B5EF4-FFF2-40B4-BE49-F238E27FC236}">
                <a16:creationId xmlns:a16="http://schemas.microsoft.com/office/drawing/2014/main" id="{5AFDC026-1F59-4A15-BEAC-AACE7F38145C}"/>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9823BD44-5E24-4DE3-A10C-329CE29C29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2AE3ECE4-8F42-482D-8BBE-19065AC7BA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65B0283-A958-4BAE-8388-8A33514E0E20}" type="slidenum">
              <a:rPr lang="en-US" altLang="zh-CN" sz="1200">
                <a:latin typeface="Times New Roman" panose="02020603050405020304" pitchFamily="18" charset="0"/>
              </a:rPr>
              <a:pPr eaLnBrk="1" hangingPunct="1"/>
              <a:t>53</a:t>
            </a:fld>
            <a:endParaRPr lang="en-US" altLang="zh-CN" sz="1200">
              <a:latin typeface="Times New Roman" panose="02020603050405020304" pitchFamily="18" charset="0"/>
            </a:endParaRPr>
          </a:p>
        </p:txBody>
      </p:sp>
      <p:sp>
        <p:nvSpPr>
          <p:cNvPr id="147459" name="Rectangle 2">
            <a:extLst>
              <a:ext uri="{FF2B5EF4-FFF2-40B4-BE49-F238E27FC236}">
                <a16:creationId xmlns:a16="http://schemas.microsoft.com/office/drawing/2014/main" id="{AE2EF679-7C56-4139-AE27-44745F03DB2A}"/>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B7EB2039-A580-4274-A567-22A391AF0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46011979-FC46-44C0-AA5B-7E3EF4018A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6A1CADC2-58AA-41A0-83E0-650272251D45}" type="slidenum">
              <a:rPr lang="en-US" altLang="zh-CN" sz="1200">
                <a:latin typeface="Times New Roman" panose="02020603050405020304" pitchFamily="18" charset="0"/>
              </a:rPr>
              <a:pPr eaLnBrk="1" hangingPunct="1"/>
              <a:t>54</a:t>
            </a:fld>
            <a:endParaRPr lang="en-US" altLang="zh-CN" sz="1200">
              <a:latin typeface="Times New Roman" panose="02020603050405020304" pitchFamily="18" charset="0"/>
            </a:endParaRPr>
          </a:p>
        </p:txBody>
      </p:sp>
      <p:sp>
        <p:nvSpPr>
          <p:cNvPr id="148483" name="Rectangle 2">
            <a:extLst>
              <a:ext uri="{FF2B5EF4-FFF2-40B4-BE49-F238E27FC236}">
                <a16:creationId xmlns:a16="http://schemas.microsoft.com/office/drawing/2014/main" id="{9FD43DE9-F844-4578-BC81-30BF3BF11B29}"/>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C4EE1A28-BF38-4E2C-BEAE-24C483E5A8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CAFABD1A-31D6-4A6A-85BA-BE75F9A1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9A09B84D-D501-4FE6-BCBA-FB2BAEAE03ED}" type="slidenum">
              <a:rPr lang="en-US" altLang="zh-CN" sz="1200">
                <a:latin typeface="Times New Roman" panose="02020603050405020304" pitchFamily="18" charset="0"/>
              </a:rPr>
              <a:pPr eaLnBrk="1" hangingPunct="1"/>
              <a:t>55</a:t>
            </a:fld>
            <a:endParaRPr lang="en-US" altLang="zh-CN" sz="1200">
              <a:latin typeface="Times New Roman" panose="02020603050405020304" pitchFamily="18" charset="0"/>
            </a:endParaRPr>
          </a:p>
        </p:txBody>
      </p:sp>
      <p:sp>
        <p:nvSpPr>
          <p:cNvPr id="149507" name="Rectangle 2">
            <a:extLst>
              <a:ext uri="{FF2B5EF4-FFF2-40B4-BE49-F238E27FC236}">
                <a16:creationId xmlns:a16="http://schemas.microsoft.com/office/drawing/2014/main" id="{914117CF-0DCE-43D8-A6E6-9D811B54D58E}"/>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A7EAE45F-A8D6-44EE-87AF-FDC2AB4C4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2FE157FE-E896-4679-8DDE-9B3732A40B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748D8AD-7D44-493E-A039-A0AC04AF66C2}" type="slidenum">
              <a:rPr lang="en-US" altLang="zh-CN" sz="1200">
                <a:latin typeface="Times New Roman" panose="02020603050405020304" pitchFamily="18" charset="0"/>
              </a:rPr>
              <a:pPr eaLnBrk="1" hangingPunct="1"/>
              <a:t>56</a:t>
            </a:fld>
            <a:endParaRPr lang="en-US" altLang="zh-CN" sz="1200">
              <a:latin typeface="Times New Roman" panose="02020603050405020304" pitchFamily="18" charset="0"/>
            </a:endParaRPr>
          </a:p>
        </p:txBody>
      </p:sp>
      <p:sp>
        <p:nvSpPr>
          <p:cNvPr id="141315" name="Rectangle 2">
            <a:extLst>
              <a:ext uri="{FF2B5EF4-FFF2-40B4-BE49-F238E27FC236}">
                <a16:creationId xmlns:a16="http://schemas.microsoft.com/office/drawing/2014/main" id="{5B2A3B14-B90C-4628-9044-68269B39F8EF}"/>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A66F9619-68DF-4A03-94D8-68935081FE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extLst>
      <p:ext uri="{BB962C8B-B14F-4D97-AF65-F5344CB8AC3E}">
        <p14:creationId xmlns:p14="http://schemas.microsoft.com/office/powerpoint/2010/main" val="2791758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F92B3190-34EE-494C-8BEC-86AE0E28C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5C3CB2A-DC26-43AF-8E91-1BE54DE0B119}" type="slidenum">
              <a:rPr lang="en-US" altLang="zh-CN" sz="1200">
                <a:latin typeface="Times New Roman" panose="02020603050405020304" pitchFamily="18" charset="0"/>
              </a:rPr>
              <a:pPr eaLnBrk="1" hangingPunct="1"/>
              <a:t>57</a:t>
            </a:fld>
            <a:endParaRPr lang="en-US" altLang="zh-CN" sz="1200">
              <a:latin typeface="Times New Roman" panose="02020603050405020304" pitchFamily="18" charset="0"/>
            </a:endParaRPr>
          </a:p>
        </p:txBody>
      </p:sp>
      <p:sp>
        <p:nvSpPr>
          <p:cNvPr id="143363" name="Rectangle 2">
            <a:extLst>
              <a:ext uri="{FF2B5EF4-FFF2-40B4-BE49-F238E27FC236}">
                <a16:creationId xmlns:a16="http://schemas.microsoft.com/office/drawing/2014/main" id="{EFBF8635-C8B2-45CA-9580-8E3854413D8F}"/>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99DF0F6D-2424-41B1-87B3-3211C97BBD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extLst>
      <p:ext uri="{BB962C8B-B14F-4D97-AF65-F5344CB8AC3E}">
        <p14:creationId xmlns:p14="http://schemas.microsoft.com/office/powerpoint/2010/main" val="29804666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2F358E80-B9B8-4F7C-99AA-ACECEF758A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B6EFD57-0F90-4278-B400-CCC7EA423823}" type="slidenum">
              <a:rPr lang="en-US" altLang="zh-CN" sz="1200">
                <a:latin typeface="Times New Roman" panose="02020603050405020304" pitchFamily="18" charset="0"/>
              </a:rPr>
              <a:pPr eaLnBrk="1" hangingPunct="1"/>
              <a:t>58</a:t>
            </a:fld>
            <a:endParaRPr lang="en-US" altLang="zh-CN" sz="1200">
              <a:latin typeface="Times New Roman" panose="02020603050405020304" pitchFamily="18" charset="0"/>
            </a:endParaRPr>
          </a:p>
        </p:txBody>
      </p:sp>
      <p:sp>
        <p:nvSpPr>
          <p:cNvPr id="153603" name="Rectangle 2">
            <a:extLst>
              <a:ext uri="{FF2B5EF4-FFF2-40B4-BE49-F238E27FC236}">
                <a16:creationId xmlns:a16="http://schemas.microsoft.com/office/drawing/2014/main" id="{536AB8E4-09BB-4E2C-9158-E3B010080892}"/>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AECACCD2-0B8C-4ABC-B17A-6F07CB65A9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2F358E80-B9B8-4F7C-99AA-ACECEF758A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B6EFD57-0F90-4278-B400-CCC7EA423823}" type="slidenum">
              <a:rPr lang="en-US" altLang="zh-CN" sz="1200">
                <a:latin typeface="Times New Roman" panose="02020603050405020304" pitchFamily="18" charset="0"/>
              </a:rPr>
              <a:pPr eaLnBrk="1" hangingPunct="1"/>
              <a:t>59</a:t>
            </a:fld>
            <a:endParaRPr lang="en-US" altLang="zh-CN" sz="1200">
              <a:latin typeface="Times New Roman" panose="02020603050405020304" pitchFamily="18" charset="0"/>
            </a:endParaRPr>
          </a:p>
        </p:txBody>
      </p:sp>
      <p:sp>
        <p:nvSpPr>
          <p:cNvPr id="153603" name="Rectangle 2">
            <a:extLst>
              <a:ext uri="{FF2B5EF4-FFF2-40B4-BE49-F238E27FC236}">
                <a16:creationId xmlns:a16="http://schemas.microsoft.com/office/drawing/2014/main" id="{536AB8E4-09BB-4E2C-9158-E3B010080892}"/>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AECACCD2-0B8C-4ABC-B17A-6F07CB65A9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extLst>
      <p:ext uri="{BB962C8B-B14F-4D97-AF65-F5344CB8AC3E}">
        <p14:creationId xmlns:p14="http://schemas.microsoft.com/office/powerpoint/2010/main" val="3359648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D5BCDC68-E6EB-4856-B9CB-E5187EFB42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2C8F36C2-C89C-4739-B662-0EE645AA3033}" type="slidenum">
              <a:rPr lang="en-US" altLang="zh-CN" sz="1200">
                <a:latin typeface="Times New Roman" panose="02020603050405020304" pitchFamily="18" charset="0"/>
              </a:rPr>
              <a:pPr eaLnBrk="1" hangingPunct="1"/>
              <a:t>6</a:t>
            </a:fld>
            <a:endParaRPr lang="en-US" altLang="zh-CN" sz="1200">
              <a:latin typeface="Times New Roman" panose="02020603050405020304" pitchFamily="18" charset="0"/>
            </a:endParaRPr>
          </a:p>
        </p:txBody>
      </p:sp>
      <p:sp>
        <p:nvSpPr>
          <p:cNvPr id="94211" name="Rectangle 2">
            <a:extLst>
              <a:ext uri="{FF2B5EF4-FFF2-40B4-BE49-F238E27FC236}">
                <a16:creationId xmlns:a16="http://schemas.microsoft.com/office/drawing/2014/main" id="{96A2BFE0-242E-4AB7-B60F-BA9AD420F7DD}"/>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DDE12068-44CE-4210-96FA-5DDE8070BE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79CEB250-D137-45BD-8261-82D9E2CA76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26941B8-4D14-4A74-9170-95D5064B7C7E}" type="slidenum">
              <a:rPr lang="en-US" altLang="zh-CN" sz="1200">
                <a:latin typeface="Times New Roman" panose="02020603050405020304" pitchFamily="18" charset="0"/>
              </a:rPr>
              <a:pPr eaLnBrk="1" hangingPunct="1"/>
              <a:t>60</a:t>
            </a:fld>
            <a:endParaRPr lang="en-US" altLang="zh-CN" sz="1200">
              <a:latin typeface="Times New Roman" panose="02020603050405020304" pitchFamily="18" charset="0"/>
            </a:endParaRPr>
          </a:p>
        </p:txBody>
      </p:sp>
      <p:sp>
        <p:nvSpPr>
          <p:cNvPr id="154627" name="Rectangle 2">
            <a:extLst>
              <a:ext uri="{FF2B5EF4-FFF2-40B4-BE49-F238E27FC236}">
                <a16:creationId xmlns:a16="http://schemas.microsoft.com/office/drawing/2014/main" id="{4E093BB4-CB32-4AB4-98CA-045CF408632B}"/>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3917F9AB-E0D8-4095-AA08-D4F60E516F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CC3BFB49-3C36-4393-AE9A-BEC3771795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2C21AFC7-D65D-4567-BD48-173B4C236F30}" type="slidenum">
              <a:rPr lang="en-US" altLang="zh-CN" sz="1200">
                <a:latin typeface="Times New Roman" panose="02020603050405020304" pitchFamily="18" charset="0"/>
              </a:rPr>
              <a:pPr eaLnBrk="1" hangingPunct="1"/>
              <a:t>61</a:t>
            </a:fld>
            <a:endParaRPr lang="en-US" altLang="zh-CN" sz="1200">
              <a:latin typeface="Times New Roman" panose="02020603050405020304" pitchFamily="18" charset="0"/>
            </a:endParaRPr>
          </a:p>
        </p:txBody>
      </p:sp>
      <p:sp>
        <p:nvSpPr>
          <p:cNvPr id="155651" name="Rectangle 2">
            <a:extLst>
              <a:ext uri="{FF2B5EF4-FFF2-40B4-BE49-F238E27FC236}">
                <a16:creationId xmlns:a16="http://schemas.microsoft.com/office/drawing/2014/main" id="{CF3EC1F7-6027-4C06-85F8-A55CD8AE5818}"/>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1930A2BF-9E32-49B9-8BC5-F29A2FC49F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BCFA4F6D-AC34-4357-B864-47F9D0BFAD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BAD7FC2-8564-4DCA-83F0-64EC481B0DF0}" type="slidenum">
              <a:rPr lang="en-US" altLang="zh-CN" sz="1200">
                <a:latin typeface="Times New Roman" panose="02020603050405020304" pitchFamily="18" charset="0"/>
              </a:rPr>
              <a:pPr eaLnBrk="1" hangingPunct="1"/>
              <a:t>62</a:t>
            </a:fld>
            <a:endParaRPr lang="en-US" altLang="zh-CN" sz="1200">
              <a:latin typeface="Times New Roman" panose="02020603050405020304" pitchFamily="18" charset="0"/>
            </a:endParaRPr>
          </a:p>
        </p:txBody>
      </p:sp>
      <p:sp>
        <p:nvSpPr>
          <p:cNvPr id="156675" name="Rectangle 2">
            <a:extLst>
              <a:ext uri="{FF2B5EF4-FFF2-40B4-BE49-F238E27FC236}">
                <a16:creationId xmlns:a16="http://schemas.microsoft.com/office/drawing/2014/main" id="{F3A31142-9ABC-48A8-B700-D6F133F13AED}"/>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076AEC4A-CC4F-4816-8E89-7B7F482DC5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0244D90-75B4-4798-A3DE-8A6E9680DC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6AE2AFCE-4B48-4ECD-AA6D-87008E19A045}" type="slidenum">
              <a:rPr lang="en-US" altLang="zh-CN" sz="1200">
                <a:latin typeface="Times New Roman" panose="02020603050405020304" pitchFamily="18" charset="0"/>
              </a:rPr>
              <a:pPr eaLnBrk="1" hangingPunct="1"/>
              <a:t>63</a:t>
            </a:fld>
            <a:endParaRPr lang="en-US" altLang="zh-CN" sz="1200">
              <a:latin typeface="Times New Roman" panose="02020603050405020304" pitchFamily="18" charset="0"/>
            </a:endParaRPr>
          </a:p>
        </p:txBody>
      </p:sp>
      <p:sp>
        <p:nvSpPr>
          <p:cNvPr id="158723" name="Rectangle 2">
            <a:extLst>
              <a:ext uri="{FF2B5EF4-FFF2-40B4-BE49-F238E27FC236}">
                <a16:creationId xmlns:a16="http://schemas.microsoft.com/office/drawing/2014/main" id="{719AFA51-A6EF-497B-AE69-156D3C340E5E}"/>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1FF16319-8FB9-46DB-BED4-9199B1E65D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CE5E5159-E364-47F8-9346-AED5EA4830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3A582A3-2B32-4999-875D-4DB1CDE9DA53}" type="slidenum">
              <a:rPr lang="en-US" altLang="zh-CN" sz="1200">
                <a:latin typeface="Times New Roman" panose="02020603050405020304" pitchFamily="18" charset="0"/>
              </a:rPr>
              <a:pPr eaLnBrk="1" hangingPunct="1"/>
              <a:t>64</a:t>
            </a:fld>
            <a:endParaRPr lang="en-US" altLang="zh-CN" sz="1200">
              <a:latin typeface="Times New Roman" panose="02020603050405020304" pitchFamily="18" charset="0"/>
            </a:endParaRPr>
          </a:p>
        </p:txBody>
      </p:sp>
      <p:sp>
        <p:nvSpPr>
          <p:cNvPr id="160771" name="Rectangle 2">
            <a:extLst>
              <a:ext uri="{FF2B5EF4-FFF2-40B4-BE49-F238E27FC236}">
                <a16:creationId xmlns:a16="http://schemas.microsoft.com/office/drawing/2014/main" id="{017F0E72-BD8D-4536-9EFF-1B5840257A2E}"/>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B0D3FF68-511F-4BFE-BDA6-507EAB30EF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08D36396-C2CD-4DFF-A7E7-9537022E68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63E5F33F-A3E8-4464-8ACF-12AFD392478D}" type="slidenum">
              <a:rPr lang="en-US" altLang="zh-CN" sz="1200">
                <a:latin typeface="Times New Roman" panose="02020603050405020304" pitchFamily="18" charset="0"/>
              </a:rPr>
              <a:pPr eaLnBrk="1" hangingPunct="1"/>
              <a:t>65</a:t>
            </a:fld>
            <a:endParaRPr lang="en-US" altLang="zh-CN" sz="1200">
              <a:latin typeface="Times New Roman" panose="02020603050405020304" pitchFamily="18" charset="0"/>
            </a:endParaRPr>
          </a:p>
        </p:txBody>
      </p:sp>
      <p:sp>
        <p:nvSpPr>
          <p:cNvPr id="161795" name="Rectangle 2">
            <a:extLst>
              <a:ext uri="{FF2B5EF4-FFF2-40B4-BE49-F238E27FC236}">
                <a16:creationId xmlns:a16="http://schemas.microsoft.com/office/drawing/2014/main" id="{65A07E8F-4452-4914-8434-D34B16A86518}"/>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D6EE5C2D-67F4-418E-8F0E-860215DE83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E1B6CCC9-CC21-4299-AC2E-E5A988B0CB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20B1330-6E7D-4AA1-9B15-D1B72CF3E01D}" type="slidenum">
              <a:rPr lang="en-US" altLang="zh-CN" sz="1200">
                <a:latin typeface="Times New Roman" panose="02020603050405020304" pitchFamily="18" charset="0"/>
              </a:rPr>
              <a:pPr eaLnBrk="1" hangingPunct="1"/>
              <a:t>66</a:t>
            </a:fld>
            <a:endParaRPr lang="en-US" altLang="zh-CN" sz="1200">
              <a:latin typeface="Times New Roman" panose="02020603050405020304" pitchFamily="18" charset="0"/>
            </a:endParaRPr>
          </a:p>
        </p:txBody>
      </p:sp>
      <p:sp>
        <p:nvSpPr>
          <p:cNvPr id="162819" name="Rectangle 2">
            <a:extLst>
              <a:ext uri="{FF2B5EF4-FFF2-40B4-BE49-F238E27FC236}">
                <a16:creationId xmlns:a16="http://schemas.microsoft.com/office/drawing/2014/main" id="{2938CDDB-30A2-482F-AB33-0D4060425FB6}"/>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72C955E5-FEF0-4AD9-972C-8E88A1BC20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AA7BA1DF-98AB-4CCE-BA25-A076009DC6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6E82B5B4-68C5-4925-8D6E-C921F4EC72B7}" type="slidenum">
              <a:rPr lang="en-US" altLang="zh-CN" sz="1200">
                <a:latin typeface="Times New Roman" panose="02020603050405020304" pitchFamily="18" charset="0"/>
              </a:rPr>
              <a:pPr eaLnBrk="1" hangingPunct="1"/>
              <a:t>67</a:t>
            </a:fld>
            <a:endParaRPr lang="en-US" altLang="zh-CN" sz="1200">
              <a:latin typeface="Times New Roman" panose="02020603050405020304" pitchFamily="18" charset="0"/>
            </a:endParaRPr>
          </a:p>
        </p:txBody>
      </p:sp>
      <p:sp>
        <p:nvSpPr>
          <p:cNvPr id="163843" name="Rectangle 2">
            <a:extLst>
              <a:ext uri="{FF2B5EF4-FFF2-40B4-BE49-F238E27FC236}">
                <a16:creationId xmlns:a16="http://schemas.microsoft.com/office/drawing/2014/main" id="{C4FD4373-F4F2-42BE-9E40-A88B8DF076E0}"/>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2ADB6BBC-2B33-4821-8185-F173C740B6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D184744F-8C7D-4442-8B3E-18E0A1E7BE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92321EB-64A1-4A7B-BB7D-E9A4BB1E09EC}" type="slidenum">
              <a:rPr lang="en-US" altLang="zh-CN" sz="1200">
                <a:latin typeface="Times New Roman" panose="02020603050405020304" pitchFamily="18" charset="0"/>
              </a:rPr>
              <a:pPr eaLnBrk="1" hangingPunct="1"/>
              <a:t>68</a:t>
            </a:fld>
            <a:endParaRPr lang="en-US" altLang="zh-CN" sz="1200">
              <a:latin typeface="Times New Roman" panose="02020603050405020304" pitchFamily="18" charset="0"/>
            </a:endParaRPr>
          </a:p>
        </p:txBody>
      </p:sp>
      <p:sp>
        <p:nvSpPr>
          <p:cNvPr id="164867" name="Rectangle 2">
            <a:extLst>
              <a:ext uri="{FF2B5EF4-FFF2-40B4-BE49-F238E27FC236}">
                <a16:creationId xmlns:a16="http://schemas.microsoft.com/office/drawing/2014/main" id="{FC71C45E-DE0E-4E83-84C3-B92EC6485412}"/>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A1318C00-F1CE-43F3-95DC-3824CA6B51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8C672751-B972-4E4B-82BF-C7759C5858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C6CA489-C858-4FA2-9D24-34046748C24A}" type="slidenum">
              <a:rPr lang="en-US" altLang="zh-CN" sz="1200">
                <a:latin typeface="Times New Roman" panose="02020603050405020304" pitchFamily="18" charset="0"/>
              </a:rPr>
              <a:pPr eaLnBrk="1" hangingPunct="1"/>
              <a:t>69</a:t>
            </a:fld>
            <a:endParaRPr lang="en-US" altLang="zh-CN" sz="1200">
              <a:latin typeface="Times New Roman" panose="02020603050405020304" pitchFamily="18" charset="0"/>
            </a:endParaRPr>
          </a:p>
        </p:txBody>
      </p:sp>
      <p:sp>
        <p:nvSpPr>
          <p:cNvPr id="165891" name="Rectangle 2">
            <a:extLst>
              <a:ext uri="{FF2B5EF4-FFF2-40B4-BE49-F238E27FC236}">
                <a16:creationId xmlns:a16="http://schemas.microsoft.com/office/drawing/2014/main" id="{4E7F22FA-4C5D-45D7-8442-34B04D30E03F}"/>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8BD51BBF-1EC8-452A-A564-605B681892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ABA9395C-BF22-4DF5-A171-1DE4CF083B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53492229-54B0-4D1A-9D04-6A1C2087EC77}" type="slidenum">
              <a:rPr lang="en-US" altLang="zh-CN" sz="1200">
                <a:latin typeface="Times New Roman" panose="02020603050405020304" pitchFamily="18" charset="0"/>
              </a:rPr>
              <a:pPr eaLnBrk="1" hangingPunct="1"/>
              <a:t>7</a:t>
            </a:fld>
            <a:endParaRPr lang="en-US" altLang="zh-CN" sz="1200">
              <a:latin typeface="Times New Roman" panose="02020603050405020304" pitchFamily="18" charset="0"/>
            </a:endParaRPr>
          </a:p>
        </p:txBody>
      </p:sp>
      <p:sp>
        <p:nvSpPr>
          <p:cNvPr id="95235" name="Rectangle 2">
            <a:extLst>
              <a:ext uri="{FF2B5EF4-FFF2-40B4-BE49-F238E27FC236}">
                <a16:creationId xmlns:a16="http://schemas.microsoft.com/office/drawing/2014/main" id="{EE79334B-EBBE-4843-BF14-57A78AF2B665}"/>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3DFC0C28-45B1-45F8-BFC3-09F524FF94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7E36E78F-04B7-401A-96C5-4FAF48E7A7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F8E5683-D99F-4DD7-B0F4-49339A5711D4}" type="slidenum">
              <a:rPr lang="en-US" altLang="zh-CN" sz="1200">
                <a:latin typeface="Times New Roman" panose="02020603050405020304" pitchFamily="18" charset="0"/>
              </a:rPr>
              <a:pPr eaLnBrk="1" hangingPunct="1"/>
              <a:t>70</a:t>
            </a:fld>
            <a:endParaRPr lang="en-US" altLang="zh-CN" sz="1200">
              <a:latin typeface="Times New Roman" panose="02020603050405020304" pitchFamily="18" charset="0"/>
            </a:endParaRPr>
          </a:p>
        </p:txBody>
      </p:sp>
      <p:sp>
        <p:nvSpPr>
          <p:cNvPr id="166915" name="Rectangle 2">
            <a:extLst>
              <a:ext uri="{FF2B5EF4-FFF2-40B4-BE49-F238E27FC236}">
                <a16:creationId xmlns:a16="http://schemas.microsoft.com/office/drawing/2014/main" id="{E40F7738-E5FC-4313-8D50-9E983900E567}"/>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FECEA9E6-B1ED-485E-85B6-AC15641AD0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A7BBC989-0DE1-49D9-90B0-B3FC2F34BA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BE784BA3-D067-4B47-8F8D-E2C5D5D8A8F6}" type="slidenum">
              <a:rPr lang="en-US" altLang="zh-CN" sz="1200">
                <a:latin typeface="Times New Roman" panose="02020603050405020304" pitchFamily="18" charset="0"/>
              </a:rPr>
              <a:pPr eaLnBrk="1" hangingPunct="1"/>
              <a:t>71</a:t>
            </a:fld>
            <a:endParaRPr lang="en-US" altLang="zh-CN" sz="1200">
              <a:latin typeface="Times New Roman" panose="02020603050405020304" pitchFamily="18" charset="0"/>
            </a:endParaRPr>
          </a:p>
        </p:txBody>
      </p:sp>
      <p:sp>
        <p:nvSpPr>
          <p:cNvPr id="167939" name="Rectangle 2">
            <a:extLst>
              <a:ext uri="{FF2B5EF4-FFF2-40B4-BE49-F238E27FC236}">
                <a16:creationId xmlns:a16="http://schemas.microsoft.com/office/drawing/2014/main" id="{3C22A8A4-E47D-4044-B877-204A1EE2530A}"/>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65E70D6F-D9FD-4613-825E-13A13E1A23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a:extLst>
              <a:ext uri="{FF2B5EF4-FFF2-40B4-BE49-F238E27FC236}">
                <a16:creationId xmlns:a16="http://schemas.microsoft.com/office/drawing/2014/main" id="{BAE3FAA6-C0A2-4B0E-AA86-2476EADB8CD3}"/>
              </a:ext>
            </a:extLst>
          </p:cNvPr>
          <p:cNvSpPr>
            <a:spLocks noGrp="1" noRot="1" noChangeAspect="1" noTextEdit="1"/>
          </p:cNvSpPr>
          <p:nvPr>
            <p:ph type="sldImg"/>
          </p:nvPr>
        </p:nvSpPr>
        <p:spPr>
          <a:ln/>
        </p:spPr>
      </p:sp>
      <p:sp>
        <p:nvSpPr>
          <p:cNvPr id="168963" name="备注占位符 2">
            <a:extLst>
              <a:ext uri="{FF2B5EF4-FFF2-40B4-BE49-F238E27FC236}">
                <a16:creationId xmlns:a16="http://schemas.microsoft.com/office/drawing/2014/main" id="{429E0CFD-51AE-4516-A0D8-5E937931C2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ea typeface="宋体" panose="02010600030101010101" pitchFamily="2" charset="-122"/>
              </a:rPr>
              <a:t>多重集关系代数的基本运算有如下定义：</a:t>
            </a:r>
          </a:p>
          <a:p>
            <a:r>
              <a:rPr lang="zh-CN" altLang="zh-CN">
                <a:ea typeface="宋体" panose="02010600030101010101" pitchFamily="2" charset="-122"/>
              </a:rPr>
              <a:t>如果在</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1</a:t>
            </a:r>
            <a:r>
              <a:rPr lang="zh-CN" altLang="zh-CN">
                <a:ea typeface="宋体" panose="02010600030101010101" pitchFamily="2" charset="-122"/>
              </a:rPr>
              <a:t>份拷贝，并且</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满足选择</a:t>
            </a:r>
            <a:r>
              <a:rPr lang="en-US" altLang="zh-CN" b="1">
                <a:ea typeface="宋体" panose="02010600030101010101" pitchFamily="2" charset="-122"/>
                <a:sym typeface="Symbol" panose="05050102010706020507" pitchFamily="18" charset="2"/>
              </a:rPr>
              <a:t></a:t>
            </a:r>
            <a:r>
              <a:rPr lang="en-US" altLang="zh-CN" baseline="-25000">
                <a:ea typeface="宋体" panose="02010600030101010101" pitchFamily="2" charset="-122"/>
              </a:rPr>
              <a:t>θ</a:t>
            </a:r>
            <a:r>
              <a:rPr lang="zh-CN" altLang="zh-CN">
                <a:ea typeface="宋体" panose="02010600030101010101" pitchFamily="2" charset="-122"/>
              </a:rPr>
              <a:t>，那么在</a:t>
            </a:r>
            <a:r>
              <a:rPr lang="en-US" altLang="zh-CN" b="1">
                <a:ea typeface="宋体" panose="02010600030101010101" pitchFamily="2" charset="-122"/>
                <a:sym typeface="Symbol" panose="05050102010706020507" pitchFamily="18" charset="2"/>
              </a:rPr>
              <a:t></a:t>
            </a:r>
            <a:r>
              <a:rPr lang="en-US" altLang="zh-CN" baseline="-25000">
                <a:ea typeface="宋体" panose="02010600030101010101" pitchFamily="2" charset="-122"/>
              </a:rPr>
              <a:t>θ</a:t>
            </a:r>
            <a:r>
              <a:rPr lang="en-US" altLang="zh-CN">
                <a:ea typeface="宋体" panose="02010600030101010101" pitchFamily="2" charset="-122"/>
              </a:rPr>
              <a:t>( r</a:t>
            </a:r>
            <a:r>
              <a:rPr lang="en-US" altLang="zh-CN" baseline="-25000">
                <a:ea typeface="宋体" panose="02010600030101010101" pitchFamily="2" charset="-122"/>
              </a:rPr>
              <a:t>1</a:t>
            </a:r>
            <a:r>
              <a:rPr lang="en-US" altLang="zh-CN">
                <a:ea typeface="宋体" panose="02010600030101010101" pitchFamily="2" charset="-122"/>
              </a:rPr>
              <a:t> )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1</a:t>
            </a:r>
            <a:r>
              <a:rPr lang="zh-CN" altLang="zh-CN">
                <a:ea typeface="宋体" panose="02010600030101010101" pitchFamily="2" charset="-122"/>
              </a:rPr>
              <a:t>份拷贝。</a:t>
            </a:r>
          </a:p>
          <a:p>
            <a:r>
              <a:rPr lang="zh-CN" altLang="zh-CN">
                <a:ea typeface="宋体" panose="02010600030101010101" pitchFamily="2" charset="-122"/>
              </a:rPr>
              <a:t>对于</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的每份拷贝，在</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aseline="-25000">
                <a:ea typeface="宋体" panose="02010600030101010101" pitchFamily="2" charset="-122"/>
              </a:rPr>
              <a:t>A</a:t>
            </a:r>
            <a:r>
              <a:rPr lang="en-US" altLang="zh-CN">
                <a:ea typeface="宋体" panose="02010600030101010101" pitchFamily="2" charset="-122"/>
              </a:rPr>
              <a:t> (r</a:t>
            </a:r>
            <a:r>
              <a:rPr lang="en-US" altLang="zh-CN" baseline="-25000">
                <a:ea typeface="宋体" panose="02010600030101010101" pitchFamily="2" charset="-122"/>
              </a:rPr>
              <a:t>1</a:t>
            </a:r>
            <a:r>
              <a:rPr lang="en-US" altLang="zh-CN">
                <a:ea typeface="宋体" panose="02010600030101010101" pitchFamily="2" charset="-122"/>
              </a:rPr>
              <a:t> ) </a:t>
            </a:r>
            <a:r>
              <a:rPr lang="zh-CN" altLang="zh-CN">
                <a:ea typeface="宋体" panose="02010600030101010101" pitchFamily="2" charset="-122"/>
              </a:rPr>
              <a:t>中都有一个与之对应的</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aseline="-25000">
                <a:ea typeface="宋体" panose="02010600030101010101" pitchFamily="2" charset="-122"/>
              </a:rPr>
              <a:t>A</a:t>
            </a:r>
            <a:r>
              <a:rPr lang="en-US" altLang="zh-CN">
                <a:ea typeface="宋体" panose="02010600030101010101" pitchFamily="2" charset="-122"/>
              </a:rPr>
              <a:t> (t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aseline="-25000">
                <a:ea typeface="宋体" panose="02010600030101010101" pitchFamily="2" charset="-122"/>
              </a:rPr>
              <a:t>A</a:t>
            </a:r>
            <a:r>
              <a:rPr lang="en-US" altLang="zh-CN">
                <a:ea typeface="宋体" panose="02010600030101010101" pitchFamily="2" charset="-122"/>
              </a:rPr>
              <a:t> ( t</a:t>
            </a:r>
            <a:r>
              <a:rPr lang="en-US" altLang="zh-CN" baseline="-25000">
                <a:ea typeface="宋体" panose="02010600030101010101" pitchFamily="2" charset="-122"/>
              </a:rPr>
              <a:t>1</a:t>
            </a:r>
            <a:r>
              <a:rPr lang="en-US" altLang="zh-CN">
                <a:ea typeface="宋体" panose="02010600030101010101" pitchFamily="2" charset="-122"/>
              </a:rPr>
              <a:t> ) </a:t>
            </a:r>
            <a:r>
              <a:rPr lang="zh-CN" altLang="zh-CN">
                <a:ea typeface="宋体" panose="02010600030101010101" pitchFamily="2" charset="-122"/>
              </a:rPr>
              <a:t>表示单个元组</a:t>
            </a:r>
            <a:r>
              <a:rPr lang="en-US" altLang="zh-CN">
                <a:ea typeface="宋体" panose="02010600030101010101" pitchFamily="2" charset="-122"/>
              </a:rPr>
              <a:t>t</a:t>
            </a:r>
            <a:r>
              <a:rPr lang="en-US" altLang="zh-CN" baseline="-25000">
                <a:ea typeface="宋体" panose="02010600030101010101" pitchFamily="2" charset="-122"/>
              </a:rPr>
              <a:t>1</a:t>
            </a:r>
            <a:r>
              <a:rPr lang="zh-CN" altLang="zh-CN">
                <a:ea typeface="宋体" panose="02010600030101010101" pitchFamily="2" charset="-122"/>
              </a:rPr>
              <a:t>的投影。</a:t>
            </a:r>
          </a:p>
          <a:p>
            <a:r>
              <a:rPr lang="zh-CN" altLang="zh-CN">
                <a:ea typeface="宋体" panose="02010600030101010101" pitchFamily="2" charset="-122"/>
              </a:rPr>
              <a:t>如果在</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份拷贝，在</a:t>
            </a:r>
            <a:r>
              <a:rPr lang="en-US" altLang="zh-CN">
                <a:ea typeface="宋体" panose="02010600030101010101" pitchFamily="2" charset="-122"/>
              </a:rPr>
              <a:t>r</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2</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份拷贝，那么在</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X r</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中就有元组</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t</a:t>
            </a:r>
            <a:r>
              <a:rPr lang="en-US" altLang="zh-CN" baseline="-25000">
                <a:ea typeface="宋体" panose="02010600030101010101" pitchFamily="2" charset="-122"/>
              </a:rPr>
              <a:t>2</a:t>
            </a:r>
            <a:r>
              <a:rPr lang="zh-CN" altLang="zh-CN">
                <a:ea typeface="宋体" panose="02010600030101010101" pitchFamily="2" charset="-122"/>
              </a:rPr>
              <a:t>的</a:t>
            </a:r>
            <a:r>
              <a:rPr lang="en-US" altLang="zh-CN">
                <a:ea typeface="宋体" panose="02010600030101010101" pitchFamily="2" charset="-122"/>
              </a:rPr>
              <a:t>C </a:t>
            </a:r>
            <a:r>
              <a:rPr lang="en-US" altLang="zh-CN" baseline="-25000">
                <a:ea typeface="宋体" panose="02010600030101010101" pitchFamily="2" charset="-122"/>
              </a:rPr>
              <a:t>1</a:t>
            </a:r>
            <a:r>
              <a:rPr lang="en-US" altLang="zh-CN">
                <a:ea typeface="宋体" panose="02010600030101010101" pitchFamily="2" charset="-122"/>
              </a:rPr>
              <a:t> * C</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份拷贝。</a:t>
            </a:r>
          </a:p>
          <a:p>
            <a:endParaRPr lang="zh-CN" altLang="en-US">
              <a:ea typeface="宋体" panose="02010600030101010101" pitchFamily="2" charset="-122"/>
            </a:endParaRPr>
          </a:p>
        </p:txBody>
      </p:sp>
      <p:sp>
        <p:nvSpPr>
          <p:cNvPr id="168964" name="灯片编号占位符 3">
            <a:extLst>
              <a:ext uri="{FF2B5EF4-FFF2-40B4-BE49-F238E27FC236}">
                <a16:creationId xmlns:a16="http://schemas.microsoft.com/office/drawing/2014/main" id="{919756A6-15E0-4E80-870D-860AB6E3CA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1829CEA-5E50-4A84-948C-73650C8ED79A}" type="slidenum">
              <a:rPr lang="en-US" altLang="zh-CN" sz="1200">
                <a:latin typeface="Times New Roman" panose="02020603050405020304" pitchFamily="18" charset="0"/>
              </a:rPr>
              <a:pPr eaLnBrk="1" hangingPunct="1"/>
              <a:t>72</a:t>
            </a:fld>
            <a:endParaRPr lang="en-US" altLang="zh-CN" sz="1200">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a:extLst>
              <a:ext uri="{FF2B5EF4-FFF2-40B4-BE49-F238E27FC236}">
                <a16:creationId xmlns:a16="http://schemas.microsoft.com/office/drawing/2014/main" id="{6752583C-37C3-4E45-A7F3-FC47EFEE8B31}"/>
              </a:ext>
            </a:extLst>
          </p:cNvPr>
          <p:cNvSpPr>
            <a:spLocks noGrp="1" noRot="1" noChangeAspect="1" noTextEdit="1"/>
          </p:cNvSpPr>
          <p:nvPr>
            <p:ph type="sldImg"/>
          </p:nvPr>
        </p:nvSpPr>
        <p:spPr>
          <a:ln/>
        </p:spPr>
      </p:sp>
      <p:sp>
        <p:nvSpPr>
          <p:cNvPr id="169987" name="备注占位符 2">
            <a:extLst>
              <a:ext uri="{FF2B5EF4-FFF2-40B4-BE49-F238E27FC236}">
                <a16:creationId xmlns:a16="http://schemas.microsoft.com/office/drawing/2014/main" id="{C4410F70-D80A-46C4-A847-48EDAB4F70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ea typeface="宋体" panose="02010600030101010101" pitchFamily="2" charset="-122"/>
              </a:rPr>
              <a:t>多重集关系代数的基本运算有如下定义：</a:t>
            </a:r>
          </a:p>
          <a:p>
            <a:r>
              <a:rPr lang="zh-CN" altLang="zh-CN">
                <a:ea typeface="宋体" panose="02010600030101010101" pitchFamily="2" charset="-122"/>
              </a:rPr>
              <a:t>如果在</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1</a:t>
            </a:r>
            <a:r>
              <a:rPr lang="zh-CN" altLang="zh-CN">
                <a:ea typeface="宋体" panose="02010600030101010101" pitchFamily="2" charset="-122"/>
              </a:rPr>
              <a:t>份拷贝，并且</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满足选择</a:t>
            </a:r>
            <a:r>
              <a:rPr lang="en-US" altLang="zh-CN" b="1">
                <a:ea typeface="宋体" panose="02010600030101010101" pitchFamily="2" charset="-122"/>
                <a:sym typeface="Symbol" panose="05050102010706020507" pitchFamily="18" charset="2"/>
              </a:rPr>
              <a:t></a:t>
            </a:r>
            <a:r>
              <a:rPr lang="en-US" altLang="zh-CN" baseline="-25000">
                <a:ea typeface="宋体" panose="02010600030101010101" pitchFamily="2" charset="-122"/>
              </a:rPr>
              <a:t>θ</a:t>
            </a:r>
            <a:r>
              <a:rPr lang="zh-CN" altLang="zh-CN">
                <a:ea typeface="宋体" panose="02010600030101010101" pitchFamily="2" charset="-122"/>
              </a:rPr>
              <a:t>，那么在</a:t>
            </a:r>
            <a:r>
              <a:rPr lang="en-US" altLang="zh-CN" b="1">
                <a:ea typeface="宋体" panose="02010600030101010101" pitchFamily="2" charset="-122"/>
                <a:sym typeface="Symbol" panose="05050102010706020507" pitchFamily="18" charset="2"/>
              </a:rPr>
              <a:t></a:t>
            </a:r>
            <a:r>
              <a:rPr lang="en-US" altLang="zh-CN" baseline="-25000">
                <a:ea typeface="宋体" panose="02010600030101010101" pitchFamily="2" charset="-122"/>
              </a:rPr>
              <a:t>θ</a:t>
            </a:r>
            <a:r>
              <a:rPr lang="en-US" altLang="zh-CN">
                <a:ea typeface="宋体" panose="02010600030101010101" pitchFamily="2" charset="-122"/>
              </a:rPr>
              <a:t>( r</a:t>
            </a:r>
            <a:r>
              <a:rPr lang="en-US" altLang="zh-CN" baseline="-25000">
                <a:ea typeface="宋体" panose="02010600030101010101" pitchFamily="2" charset="-122"/>
              </a:rPr>
              <a:t>1</a:t>
            </a:r>
            <a:r>
              <a:rPr lang="en-US" altLang="zh-CN">
                <a:ea typeface="宋体" panose="02010600030101010101" pitchFamily="2" charset="-122"/>
              </a:rPr>
              <a:t> )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1</a:t>
            </a:r>
            <a:r>
              <a:rPr lang="zh-CN" altLang="zh-CN">
                <a:ea typeface="宋体" panose="02010600030101010101" pitchFamily="2" charset="-122"/>
              </a:rPr>
              <a:t>份拷贝。</a:t>
            </a:r>
          </a:p>
          <a:p>
            <a:r>
              <a:rPr lang="zh-CN" altLang="zh-CN">
                <a:ea typeface="宋体" panose="02010600030101010101" pitchFamily="2" charset="-122"/>
              </a:rPr>
              <a:t>对于</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的每份拷贝，在</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aseline="-25000">
                <a:ea typeface="宋体" panose="02010600030101010101" pitchFamily="2" charset="-122"/>
              </a:rPr>
              <a:t>A</a:t>
            </a:r>
            <a:r>
              <a:rPr lang="en-US" altLang="zh-CN">
                <a:ea typeface="宋体" panose="02010600030101010101" pitchFamily="2" charset="-122"/>
              </a:rPr>
              <a:t> (r</a:t>
            </a:r>
            <a:r>
              <a:rPr lang="en-US" altLang="zh-CN" baseline="-25000">
                <a:ea typeface="宋体" panose="02010600030101010101" pitchFamily="2" charset="-122"/>
              </a:rPr>
              <a:t>1</a:t>
            </a:r>
            <a:r>
              <a:rPr lang="en-US" altLang="zh-CN">
                <a:ea typeface="宋体" panose="02010600030101010101" pitchFamily="2" charset="-122"/>
              </a:rPr>
              <a:t> ) </a:t>
            </a:r>
            <a:r>
              <a:rPr lang="zh-CN" altLang="zh-CN">
                <a:ea typeface="宋体" panose="02010600030101010101" pitchFamily="2" charset="-122"/>
              </a:rPr>
              <a:t>中都有一个与之对应的</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aseline="-25000">
                <a:ea typeface="宋体" panose="02010600030101010101" pitchFamily="2" charset="-122"/>
              </a:rPr>
              <a:t>A</a:t>
            </a:r>
            <a:r>
              <a:rPr lang="en-US" altLang="zh-CN">
                <a:ea typeface="宋体" panose="02010600030101010101" pitchFamily="2" charset="-122"/>
              </a:rPr>
              <a:t> (t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aseline="-25000">
                <a:ea typeface="宋体" panose="02010600030101010101" pitchFamily="2" charset="-122"/>
              </a:rPr>
              <a:t>A</a:t>
            </a:r>
            <a:r>
              <a:rPr lang="en-US" altLang="zh-CN">
                <a:ea typeface="宋体" panose="02010600030101010101" pitchFamily="2" charset="-122"/>
              </a:rPr>
              <a:t> ( t</a:t>
            </a:r>
            <a:r>
              <a:rPr lang="en-US" altLang="zh-CN" baseline="-25000">
                <a:ea typeface="宋体" panose="02010600030101010101" pitchFamily="2" charset="-122"/>
              </a:rPr>
              <a:t>1</a:t>
            </a:r>
            <a:r>
              <a:rPr lang="en-US" altLang="zh-CN">
                <a:ea typeface="宋体" panose="02010600030101010101" pitchFamily="2" charset="-122"/>
              </a:rPr>
              <a:t> ) </a:t>
            </a:r>
            <a:r>
              <a:rPr lang="zh-CN" altLang="zh-CN">
                <a:ea typeface="宋体" panose="02010600030101010101" pitchFamily="2" charset="-122"/>
              </a:rPr>
              <a:t>表示单个元组</a:t>
            </a:r>
            <a:r>
              <a:rPr lang="en-US" altLang="zh-CN">
                <a:ea typeface="宋体" panose="02010600030101010101" pitchFamily="2" charset="-122"/>
              </a:rPr>
              <a:t>t</a:t>
            </a:r>
            <a:r>
              <a:rPr lang="en-US" altLang="zh-CN" baseline="-25000">
                <a:ea typeface="宋体" panose="02010600030101010101" pitchFamily="2" charset="-122"/>
              </a:rPr>
              <a:t>1</a:t>
            </a:r>
            <a:r>
              <a:rPr lang="zh-CN" altLang="zh-CN">
                <a:ea typeface="宋体" panose="02010600030101010101" pitchFamily="2" charset="-122"/>
              </a:rPr>
              <a:t>的投影。</a:t>
            </a:r>
          </a:p>
          <a:p>
            <a:r>
              <a:rPr lang="zh-CN" altLang="zh-CN">
                <a:ea typeface="宋体" panose="02010600030101010101" pitchFamily="2" charset="-122"/>
              </a:rPr>
              <a:t>如果在</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份拷贝，在</a:t>
            </a:r>
            <a:r>
              <a:rPr lang="en-US" altLang="zh-CN">
                <a:ea typeface="宋体" panose="02010600030101010101" pitchFamily="2" charset="-122"/>
              </a:rPr>
              <a:t>r</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2</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份拷贝，那么在</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X r</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中就有元组</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t</a:t>
            </a:r>
            <a:r>
              <a:rPr lang="en-US" altLang="zh-CN" baseline="-25000">
                <a:ea typeface="宋体" panose="02010600030101010101" pitchFamily="2" charset="-122"/>
              </a:rPr>
              <a:t>2</a:t>
            </a:r>
            <a:r>
              <a:rPr lang="zh-CN" altLang="zh-CN">
                <a:ea typeface="宋体" panose="02010600030101010101" pitchFamily="2" charset="-122"/>
              </a:rPr>
              <a:t>的</a:t>
            </a:r>
            <a:r>
              <a:rPr lang="en-US" altLang="zh-CN">
                <a:ea typeface="宋体" panose="02010600030101010101" pitchFamily="2" charset="-122"/>
              </a:rPr>
              <a:t>C </a:t>
            </a:r>
            <a:r>
              <a:rPr lang="en-US" altLang="zh-CN" baseline="-25000">
                <a:ea typeface="宋体" panose="02010600030101010101" pitchFamily="2" charset="-122"/>
              </a:rPr>
              <a:t>1</a:t>
            </a:r>
            <a:r>
              <a:rPr lang="en-US" altLang="zh-CN">
                <a:ea typeface="宋体" panose="02010600030101010101" pitchFamily="2" charset="-122"/>
              </a:rPr>
              <a:t> * C</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份拷贝。</a:t>
            </a:r>
          </a:p>
          <a:p>
            <a:endParaRPr lang="zh-CN" altLang="en-US">
              <a:ea typeface="宋体" panose="02010600030101010101" pitchFamily="2" charset="-122"/>
            </a:endParaRPr>
          </a:p>
        </p:txBody>
      </p:sp>
      <p:sp>
        <p:nvSpPr>
          <p:cNvPr id="169988" name="灯片编号占位符 3">
            <a:extLst>
              <a:ext uri="{FF2B5EF4-FFF2-40B4-BE49-F238E27FC236}">
                <a16:creationId xmlns:a16="http://schemas.microsoft.com/office/drawing/2014/main" id="{F1101C22-5487-47F0-8448-710115B54F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9A0864A1-2CC0-4268-B6F6-01C793F7AF1F}" type="slidenum">
              <a:rPr lang="en-US" altLang="zh-CN" sz="1200">
                <a:latin typeface="Times New Roman" panose="02020603050405020304" pitchFamily="18" charset="0"/>
              </a:rPr>
              <a:pPr eaLnBrk="1" hangingPunct="1"/>
              <a:t>73</a:t>
            </a:fld>
            <a:endParaRPr lang="en-US" altLang="zh-CN" sz="1200">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a:extLst>
              <a:ext uri="{FF2B5EF4-FFF2-40B4-BE49-F238E27FC236}">
                <a16:creationId xmlns:a16="http://schemas.microsoft.com/office/drawing/2014/main" id="{3AFF9C75-8EC3-4CD4-8CBA-B4A2938B44D8}"/>
              </a:ext>
            </a:extLst>
          </p:cNvPr>
          <p:cNvSpPr>
            <a:spLocks noGrp="1" noRot="1" noChangeAspect="1" noTextEdit="1"/>
          </p:cNvSpPr>
          <p:nvPr>
            <p:ph type="sldImg"/>
          </p:nvPr>
        </p:nvSpPr>
        <p:spPr>
          <a:ln/>
        </p:spPr>
      </p:sp>
      <p:sp>
        <p:nvSpPr>
          <p:cNvPr id="171011" name="备注占位符 2">
            <a:extLst>
              <a:ext uri="{FF2B5EF4-FFF2-40B4-BE49-F238E27FC236}">
                <a16:creationId xmlns:a16="http://schemas.microsoft.com/office/drawing/2014/main" id="{C15F3F64-FF02-477C-8C11-71016BF8C4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ea typeface="宋体" panose="02010600030101010101" pitchFamily="2" charset="-122"/>
              </a:rPr>
              <a:t>多重集关系代数的基本运算有如下定义：</a:t>
            </a:r>
          </a:p>
          <a:p>
            <a:r>
              <a:rPr lang="zh-CN" altLang="zh-CN">
                <a:ea typeface="宋体" panose="02010600030101010101" pitchFamily="2" charset="-122"/>
              </a:rPr>
              <a:t>如果在</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1</a:t>
            </a:r>
            <a:r>
              <a:rPr lang="zh-CN" altLang="zh-CN">
                <a:ea typeface="宋体" panose="02010600030101010101" pitchFamily="2" charset="-122"/>
              </a:rPr>
              <a:t>份拷贝，并且</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满足选择</a:t>
            </a:r>
            <a:r>
              <a:rPr lang="en-US" altLang="zh-CN" b="1">
                <a:ea typeface="宋体" panose="02010600030101010101" pitchFamily="2" charset="-122"/>
                <a:sym typeface="Symbol" panose="05050102010706020507" pitchFamily="18" charset="2"/>
              </a:rPr>
              <a:t></a:t>
            </a:r>
            <a:r>
              <a:rPr lang="en-US" altLang="zh-CN" baseline="-25000">
                <a:ea typeface="宋体" panose="02010600030101010101" pitchFamily="2" charset="-122"/>
              </a:rPr>
              <a:t>θ</a:t>
            </a:r>
            <a:r>
              <a:rPr lang="zh-CN" altLang="zh-CN">
                <a:ea typeface="宋体" panose="02010600030101010101" pitchFamily="2" charset="-122"/>
              </a:rPr>
              <a:t>，那么在</a:t>
            </a:r>
            <a:r>
              <a:rPr lang="en-US" altLang="zh-CN" b="1">
                <a:ea typeface="宋体" panose="02010600030101010101" pitchFamily="2" charset="-122"/>
                <a:sym typeface="Symbol" panose="05050102010706020507" pitchFamily="18" charset="2"/>
              </a:rPr>
              <a:t></a:t>
            </a:r>
            <a:r>
              <a:rPr lang="en-US" altLang="zh-CN" baseline="-25000">
                <a:ea typeface="宋体" panose="02010600030101010101" pitchFamily="2" charset="-122"/>
              </a:rPr>
              <a:t>θ</a:t>
            </a:r>
            <a:r>
              <a:rPr lang="en-US" altLang="zh-CN">
                <a:ea typeface="宋体" panose="02010600030101010101" pitchFamily="2" charset="-122"/>
              </a:rPr>
              <a:t>( r</a:t>
            </a:r>
            <a:r>
              <a:rPr lang="en-US" altLang="zh-CN" baseline="-25000">
                <a:ea typeface="宋体" panose="02010600030101010101" pitchFamily="2" charset="-122"/>
              </a:rPr>
              <a:t>1</a:t>
            </a:r>
            <a:r>
              <a:rPr lang="en-US" altLang="zh-CN">
                <a:ea typeface="宋体" panose="02010600030101010101" pitchFamily="2" charset="-122"/>
              </a:rPr>
              <a:t> )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1</a:t>
            </a:r>
            <a:r>
              <a:rPr lang="zh-CN" altLang="zh-CN">
                <a:ea typeface="宋体" panose="02010600030101010101" pitchFamily="2" charset="-122"/>
              </a:rPr>
              <a:t>份拷贝。</a:t>
            </a:r>
          </a:p>
          <a:p>
            <a:r>
              <a:rPr lang="zh-CN" altLang="zh-CN">
                <a:ea typeface="宋体" panose="02010600030101010101" pitchFamily="2" charset="-122"/>
              </a:rPr>
              <a:t>对于</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的每份拷贝，在</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aseline="-25000">
                <a:ea typeface="宋体" panose="02010600030101010101" pitchFamily="2" charset="-122"/>
              </a:rPr>
              <a:t>A</a:t>
            </a:r>
            <a:r>
              <a:rPr lang="en-US" altLang="zh-CN">
                <a:ea typeface="宋体" panose="02010600030101010101" pitchFamily="2" charset="-122"/>
              </a:rPr>
              <a:t> (r</a:t>
            </a:r>
            <a:r>
              <a:rPr lang="en-US" altLang="zh-CN" baseline="-25000">
                <a:ea typeface="宋体" panose="02010600030101010101" pitchFamily="2" charset="-122"/>
              </a:rPr>
              <a:t>1</a:t>
            </a:r>
            <a:r>
              <a:rPr lang="en-US" altLang="zh-CN">
                <a:ea typeface="宋体" panose="02010600030101010101" pitchFamily="2" charset="-122"/>
              </a:rPr>
              <a:t> ) </a:t>
            </a:r>
            <a:r>
              <a:rPr lang="zh-CN" altLang="zh-CN">
                <a:ea typeface="宋体" panose="02010600030101010101" pitchFamily="2" charset="-122"/>
              </a:rPr>
              <a:t>中都有一个与之对应的</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aseline="-25000">
                <a:ea typeface="宋体" panose="02010600030101010101" pitchFamily="2" charset="-122"/>
              </a:rPr>
              <a:t>A</a:t>
            </a:r>
            <a:r>
              <a:rPr lang="en-US" altLang="zh-CN">
                <a:ea typeface="宋体" panose="02010600030101010101" pitchFamily="2" charset="-122"/>
              </a:rPr>
              <a:t> (t</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aseline="-25000">
                <a:ea typeface="宋体" panose="02010600030101010101" pitchFamily="2" charset="-122"/>
              </a:rPr>
              <a:t>A</a:t>
            </a:r>
            <a:r>
              <a:rPr lang="en-US" altLang="zh-CN">
                <a:ea typeface="宋体" panose="02010600030101010101" pitchFamily="2" charset="-122"/>
              </a:rPr>
              <a:t> ( t</a:t>
            </a:r>
            <a:r>
              <a:rPr lang="en-US" altLang="zh-CN" baseline="-25000">
                <a:ea typeface="宋体" panose="02010600030101010101" pitchFamily="2" charset="-122"/>
              </a:rPr>
              <a:t>1</a:t>
            </a:r>
            <a:r>
              <a:rPr lang="en-US" altLang="zh-CN">
                <a:ea typeface="宋体" panose="02010600030101010101" pitchFamily="2" charset="-122"/>
              </a:rPr>
              <a:t> ) </a:t>
            </a:r>
            <a:r>
              <a:rPr lang="zh-CN" altLang="zh-CN">
                <a:ea typeface="宋体" panose="02010600030101010101" pitchFamily="2" charset="-122"/>
              </a:rPr>
              <a:t>表示单个元组</a:t>
            </a:r>
            <a:r>
              <a:rPr lang="en-US" altLang="zh-CN">
                <a:ea typeface="宋体" panose="02010600030101010101" pitchFamily="2" charset="-122"/>
              </a:rPr>
              <a:t>t</a:t>
            </a:r>
            <a:r>
              <a:rPr lang="en-US" altLang="zh-CN" baseline="-25000">
                <a:ea typeface="宋体" panose="02010600030101010101" pitchFamily="2" charset="-122"/>
              </a:rPr>
              <a:t>1</a:t>
            </a:r>
            <a:r>
              <a:rPr lang="zh-CN" altLang="zh-CN">
                <a:ea typeface="宋体" panose="02010600030101010101" pitchFamily="2" charset="-122"/>
              </a:rPr>
              <a:t>的投影。</a:t>
            </a:r>
          </a:p>
          <a:p>
            <a:r>
              <a:rPr lang="zh-CN" altLang="zh-CN">
                <a:ea typeface="宋体" panose="02010600030101010101" pitchFamily="2" charset="-122"/>
              </a:rPr>
              <a:t>如果在</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1</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1</a:t>
            </a:r>
            <a:r>
              <a:rPr lang="en-US" altLang="zh-CN">
                <a:ea typeface="宋体" panose="02010600030101010101" pitchFamily="2" charset="-122"/>
              </a:rPr>
              <a:t> </a:t>
            </a:r>
            <a:r>
              <a:rPr lang="zh-CN" altLang="zh-CN">
                <a:ea typeface="宋体" panose="02010600030101010101" pitchFamily="2" charset="-122"/>
              </a:rPr>
              <a:t>份拷贝，在</a:t>
            </a:r>
            <a:r>
              <a:rPr lang="en-US" altLang="zh-CN">
                <a:ea typeface="宋体" panose="02010600030101010101" pitchFamily="2" charset="-122"/>
              </a:rPr>
              <a:t>r</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中元组</a:t>
            </a:r>
            <a:r>
              <a:rPr lang="en-US" altLang="zh-CN">
                <a:ea typeface="宋体" panose="02010600030101010101" pitchFamily="2" charset="-122"/>
              </a:rPr>
              <a:t>t</a:t>
            </a:r>
            <a:r>
              <a:rPr lang="en-US" altLang="zh-CN" baseline="-25000">
                <a:ea typeface="宋体" panose="02010600030101010101" pitchFamily="2" charset="-122"/>
              </a:rPr>
              <a:t>2</a:t>
            </a:r>
            <a:r>
              <a:rPr lang="zh-CN" altLang="zh-CN">
                <a:ea typeface="宋体" panose="02010600030101010101" pitchFamily="2" charset="-122"/>
              </a:rPr>
              <a:t>有</a:t>
            </a:r>
            <a:r>
              <a:rPr lang="en-US" altLang="zh-CN">
                <a:ea typeface="宋体" panose="02010600030101010101" pitchFamily="2" charset="-122"/>
              </a:rPr>
              <a:t>C</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份拷贝，那么在</a:t>
            </a:r>
            <a:r>
              <a:rPr lang="en-US" altLang="zh-CN">
                <a:ea typeface="宋体" panose="02010600030101010101" pitchFamily="2" charset="-122"/>
              </a:rPr>
              <a:t>r</a:t>
            </a:r>
            <a:r>
              <a:rPr lang="en-US" altLang="zh-CN" baseline="-25000">
                <a:ea typeface="宋体" panose="02010600030101010101" pitchFamily="2" charset="-122"/>
              </a:rPr>
              <a:t>1</a:t>
            </a:r>
            <a:r>
              <a:rPr lang="en-US" altLang="zh-CN">
                <a:ea typeface="宋体" panose="02010600030101010101" pitchFamily="2" charset="-122"/>
              </a:rPr>
              <a:t> X r</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中就有元组</a:t>
            </a:r>
            <a:r>
              <a:rPr lang="en-US" altLang="zh-CN">
                <a:ea typeface="宋体" panose="02010600030101010101" pitchFamily="2" charset="-122"/>
              </a:rPr>
              <a:t>t</a:t>
            </a:r>
            <a:r>
              <a:rPr lang="en-US" altLang="zh-CN" baseline="-25000">
                <a:ea typeface="宋体" panose="02010600030101010101" pitchFamily="2" charset="-122"/>
              </a:rPr>
              <a:t>1</a:t>
            </a:r>
            <a:r>
              <a:rPr lang="en-US" altLang="zh-CN">
                <a:ea typeface="宋体" panose="02010600030101010101" pitchFamily="2" charset="-122"/>
              </a:rPr>
              <a:t>. t</a:t>
            </a:r>
            <a:r>
              <a:rPr lang="en-US" altLang="zh-CN" baseline="-25000">
                <a:ea typeface="宋体" panose="02010600030101010101" pitchFamily="2" charset="-122"/>
              </a:rPr>
              <a:t>2</a:t>
            </a:r>
            <a:r>
              <a:rPr lang="zh-CN" altLang="zh-CN">
                <a:ea typeface="宋体" panose="02010600030101010101" pitchFamily="2" charset="-122"/>
              </a:rPr>
              <a:t>的</a:t>
            </a:r>
            <a:r>
              <a:rPr lang="en-US" altLang="zh-CN">
                <a:ea typeface="宋体" panose="02010600030101010101" pitchFamily="2" charset="-122"/>
              </a:rPr>
              <a:t>C </a:t>
            </a:r>
            <a:r>
              <a:rPr lang="en-US" altLang="zh-CN" baseline="-25000">
                <a:ea typeface="宋体" panose="02010600030101010101" pitchFamily="2" charset="-122"/>
              </a:rPr>
              <a:t>1</a:t>
            </a:r>
            <a:r>
              <a:rPr lang="en-US" altLang="zh-CN">
                <a:ea typeface="宋体" panose="02010600030101010101" pitchFamily="2" charset="-122"/>
              </a:rPr>
              <a:t> * C</a:t>
            </a:r>
            <a:r>
              <a:rPr lang="en-US" altLang="zh-CN" baseline="-25000">
                <a:ea typeface="宋体" panose="02010600030101010101" pitchFamily="2" charset="-122"/>
              </a:rPr>
              <a:t>2</a:t>
            </a:r>
            <a:r>
              <a:rPr lang="en-US" altLang="zh-CN">
                <a:ea typeface="宋体" panose="02010600030101010101" pitchFamily="2" charset="-122"/>
              </a:rPr>
              <a:t> </a:t>
            </a:r>
            <a:r>
              <a:rPr lang="zh-CN" altLang="zh-CN">
                <a:ea typeface="宋体" panose="02010600030101010101" pitchFamily="2" charset="-122"/>
              </a:rPr>
              <a:t>份拷贝。</a:t>
            </a:r>
          </a:p>
          <a:p>
            <a:endParaRPr lang="zh-CN" altLang="en-US">
              <a:ea typeface="宋体" panose="02010600030101010101" pitchFamily="2" charset="-122"/>
            </a:endParaRPr>
          </a:p>
        </p:txBody>
      </p:sp>
      <p:sp>
        <p:nvSpPr>
          <p:cNvPr id="171012" name="灯片编号占位符 3">
            <a:extLst>
              <a:ext uri="{FF2B5EF4-FFF2-40B4-BE49-F238E27FC236}">
                <a16:creationId xmlns:a16="http://schemas.microsoft.com/office/drawing/2014/main" id="{6E75DDED-168A-43F1-8213-FA2E411AC0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AA30D4B-D17C-47E5-8CB4-7AE523EFE197}" type="slidenum">
              <a:rPr lang="en-US" altLang="zh-CN" sz="1200">
                <a:latin typeface="Times New Roman" panose="02020603050405020304" pitchFamily="18" charset="0"/>
              </a:rPr>
              <a:pPr eaLnBrk="1" hangingPunct="1"/>
              <a:t>74</a:t>
            </a:fld>
            <a:endParaRPr lang="en-US" altLang="zh-CN" sz="120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a:extLst>
              <a:ext uri="{FF2B5EF4-FFF2-40B4-BE49-F238E27FC236}">
                <a16:creationId xmlns:a16="http://schemas.microsoft.com/office/drawing/2014/main" id="{C5FF97A2-DD32-4DB5-AC45-9C6150FD690D}"/>
              </a:ext>
            </a:extLst>
          </p:cNvPr>
          <p:cNvSpPr>
            <a:spLocks noGrp="1" noRot="1" noChangeAspect="1" noTextEdit="1"/>
          </p:cNvSpPr>
          <p:nvPr>
            <p:ph type="sldImg"/>
          </p:nvPr>
        </p:nvSpPr>
        <p:spPr>
          <a:ln/>
        </p:spPr>
      </p:sp>
      <p:sp>
        <p:nvSpPr>
          <p:cNvPr id="172035" name="备注占位符 2">
            <a:extLst>
              <a:ext uri="{FF2B5EF4-FFF2-40B4-BE49-F238E27FC236}">
                <a16:creationId xmlns:a16="http://schemas.microsoft.com/office/drawing/2014/main" id="{9E84821B-EC35-43BC-AD1D-41961569C3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2036" name="灯片编号占位符 3">
            <a:extLst>
              <a:ext uri="{FF2B5EF4-FFF2-40B4-BE49-F238E27FC236}">
                <a16:creationId xmlns:a16="http://schemas.microsoft.com/office/drawing/2014/main" id="{C44AF461-B4A2-481C-8908-2829BCC8D5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6B96DF9E-8481-406B-8ECC-BB5CFA72D9FB}" type="slidenum">
              <a:rPr lang="en-US" altLang="zh-CN" sz="1200">
                <a:latin typeface="Times New Roman" panose="02020603050405020304" pitchFamily="18" charset="0"/>
              </a:rPr>
              <a:pPr eaLnBrk="1" hangingPunct="1"/>
              <a:t>77</a:t>
            </a:fld>
            <a:endParaRPr lang="en-US" altLang="zh-CN" sz="120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6C58AD81-BB23-472D-9B14-730C66C955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51B26A6D-0066-49E9-A7D8-58C9E03B9F5B}" type="slidenum">
              <a:rPr lang="en-US" altLang="zh-CN" sz="1200">
                <a:latin typeface="Times New Roman" panose="02020603050405020304" pitchFamily="18" charset="0"/>
              </a:rPr>
              <a:pPr eaLnBrk="1" hangingPunct="1"/>
              <a:t>8</a:t>
            </a:fld>
            <a:endParaRPr lang="en-US" altLang="zh-CN" sz="1200">
              <a:latin typeface="Times New Roman" panose="02020603050405020304" pitchFamily="18" charset="0"/>
            </a:endParaRPr>
          </a:p>
        </p:txBody>
      </p:sp>
      <p:sp>
        <p:nvSpPr>
          <p:cNvPr id="96259" name="Rectangle 2">
            <a:extLst>
              <a:ext uri="{FF2B5EF4-FFF2-40B4-BE49-F238E27FC236}">
                <a16:creationId xmlns:a16="http://schemas.microsoft.com/office/drawing/2014/main" id="{CC4F39C0-092A-42ED-BD82-13AAD3A57301}"/>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42A4008C-4C70-4391-A5EB-0075C2FE01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B48A2C8E-53F6-4389-9062-8218001902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C07EF943-2A05-4BA0-A988-48BABAAB2F7D}" type="slidenum">
              <a:rPr lang="en-US" altLang="zh-CN" sz="1200">
                <a:latin typeface="Times New Roman" panose="02020603050405020304" pitchFamily="18" charset="0"/>
              </a:rPr>
              <a:pPr eaLnBrk="1" hangingPunct="1"/>
              <a:t>9</a:t>
            </a:fld>
            <a:endParaRPr lang="en-US" altLang="zh-CN" sz="1200">
              <a:latin typeface="Times New Roman" panose="02020603050405020304" pitchFamily="18" charset="0"/>
            </a:endParaRPr>
          </a:p>
        </p:txBody>
      </p:sp>
      <p:sp>
        <p:nvSpPr>
          <p:cNvPr id="97283" name="Rectangle 2">
            <a:extLst>
              <a:ext uri="{FF2B5EF4-FFF2-40B4-BE49-F238E27FC236}">
                <a16:creationId xmlns:a16="http://schemas.microsoft.com/office/drawing/2014/main" id="{486B6E8A-0321-4C1E-AD29-DA8E88FA0ECD}"/>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44E5E7D-D243-44F6-9332-A3EB5FF5FA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p>
        </p:txBody>
      </p:sp>
      <p:sp>
        <p:nvSpPr>
          <p:cNvPr id="8" name="矩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p>
        </p:txBody>
      </p:sp>
      <p:sp>
        <p:nvSpPr>
          <p:cNvPr id="2" name="标题 1"/>
          <p:cNvSpPr>
            <a:spLocks noGrp="1"/>
          </p:cNvSpPr>
          <p:nvPr>
            <p:ph type="ctrTitle"/>
          </p:nvPr>
        </p:nvSpPr>
        <p:spPr>
          <a:xfrm>
            <a:off x="1104900" y="2292094"/>
            <a:ext cx="10096500" cy="2219691"/>
          </a:xfrm>
        </p:spPr>
        <p:txBody>
          <a:bodyPr rtlCol="0" anchor="ctr">
            <a:normAutofit/>
          </a:bodyPr>
          <a:lstStyle>
            <a:lvl1pPr algn="l" rtl="0">
              <a:defRPr sz="44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898" y="4511784"/>
            <a:ext cx="10096501"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pPr/>
              <a:t>2020/2/20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4654671" y="1600199"/>
            <a:ext cx="6430912" cy="4572001"/>
          </a:xfrm>
        </p:spPr>
        <p:txBody>
          <a:bodyPr tIns="1188720" rtlCol="0">
            <a:normAutofit/>
          </a:bodyPr>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104900" y="1600200"/>
            <a:ext cx="3396996" cy="4572000"/>
          </a:xfrm>
        </p:spPr>
        <p:txBody>
          <a:bodyPr rtlCol="0">
            <a:normAutofit/>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pPr/>
              <a:t>2020/2/20</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pPr/>
              <a:t>2020/2/20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372600" y="365125"/>
            <a:ext cx="1714500"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104900" y="365125"/>
            <a:ext cx="8098896"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pPr/>
              <a:t>2020/2/20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grpSp>
        <p:nvGrpSpPr>
          <p:cNvPr id="7" name="组 6"/>
          <p:cNvGrpSpPr/>
          <p:nvPr/>
        </p:nvGrpSpPr>
        <p:grpSpPr>
          <a:xfrm rot="5400000">
            <a:off x="6514047" y="3228843"/>
            <a:ext cx="5632704" cy="84403"/>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pPr/>
              <a:t>2020/2/20</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0"/>
            <a:ext cx="12192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0"/>
            <a:ext cx="12192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104900" y="2292094"/>
            <a:ext cx="5734050"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900" y="4511784"/>
            <a:ext cx="5734050"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图片占位符 10"/>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zh-CN" altLang="en-US" sz="1200" b="1" i="1" noProof="0" dirty="0">
                <a:latin typeface="微软雅黑" panose="020B0503020204020204" pitchFamily="34" charset="-122"/>
                <a:ea typeface="微软雅黑" panose="020B0503020204020204" pitchFamily="34" charset="-122"/>
                <a:cs typeface="Arial" pitchFamily="34" charset="0"/>
              </a:rPr>
              <a:t>注意：</a:t>
            </a:r>
          </a:p>
          <a:p>
            <a:pPr rtl="0"/>
            <a:r>
              <a:rPr lang="zh-CN" altLang="en-US" sz="1200" i="1" noProof="0" dirty="0">
                <a:latin typeface="微软雅黑" panose="020B0503020204020204" pitchFamily="34" charset="-122"/>
                <a:ea typeface="微软雅黑" panose="020B0503020204020204" pitchFamily="34" charset="-122"/>
                <a:cs typeface="Arial" pitchFamily="34" charset="0"/>
              </a:rPr>
              <a:t>若要更改此幻灯片上的图像，请选择该图片，并将其删除。然后单击占位符中的图片图标以插入自己的图像。</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0"/>
            <a:ext cx="12192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104899" y="2971806"/>
            <a:ext cx="10071099" cy="1684150"/>
          </a:xfrm>
        </p:spPr>
        <p:txBody>
          <a:bodyPr rtlCol="0" anchor="ctr">
            <a:normAutofit/>
          </a:bodyPr>
          <a:lstStyle>
            <a:lvl1pPr algn="l" rtl="0">
              <a:defRPr sz="44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04899" y="4655956"/>
            <a:ext cx="10071099" cy="509750"/>
          </a:xfrm>
        </p:spPr>
        <p:txBody>
          <a:bodyPr rtlCol="0">
            <a:normAutofit/>
          </a:bodyPr>
          <a:lstStyle>
            <a:lvl1pPr marL="0" indent="0" algn="l" rtl="0">
              <a:spcBef>
                <a:spcPts val="0"/>
              </a:spcBef>
              <a:buNone/>
              <a:defRPr sz="1600">
                <a:solidFill>
                  <a:schemeClr val="bg1"/>
                </a:solidFill>
                <a:latin typeface="微软雅黑" panose="020B0503020204020204" pitchFamily="34" charset="-122"/>
                <a:ea typeface="微软雅黑" panose="020B0503020204020204" pitchFamily="34" charset="-122"/>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AF5F6A19-70BF-4380-9A40-68C9536408C6}" type="datetime1">
              <a:rPr lang="zh-CN" altLang="en-US" smtClean="0"/>
              <a:pPr/>
              <a:t>2020/2/20</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04900" y="1600200"/>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172200" y="1600200"/>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smtClean="0"/>
              <a:pPr/>
              <a:t>2020/2/20</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04900" y="1600200"/>
            <a:ext cx="4919472"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104900" y="2424112"/>
            <a:ext cx="4919472"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166110" y="1600200"/>
            <a:ext cx="4919472"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166110" y="2424112"/>
            <a:ext cx="4919472"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pPr/>
              <a:t>2020/2/20</a:t>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pPr/>
              <a:t>2020/2/20</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pPr/>
              <a:t>2020/2/20</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641848" y="1600199"/>
            <a:ext cx="5445252"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104900" y="1600200"/>
            <a:ext cx="4384548"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pPr/>
              <a:t>2020/2/20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r>
              <a:rPr lang="zh-CN" altLang="en-US" noProof="0" dirty="0"/>
              <a:t>第六级</a:t>
            </a:r>
          </a:p>
          <a:p>
            <a:pPr lvl="6" rtl="0"/>
            <a:r>
              <a:rPr lang="zh-CN" altLang="en-US" noProof="0" dirty="0"/>
              <a:t>第七级</a:t>
            </a:r>
          </a:p>
          <a:p>
            <a:pPr lvl="7" rtl="0"/>
            <a:r>
              <a:rPr lang="zh-CN" altLang="en-US" noProof="0" dirty="0"/>
              <a:t>第八级</a:t>
            </a:r>
          </a:p>
          <a:p>
            <a:pPr lvl="8" rtl="0"/>
            <a:r>
              <a:rPr lang="zh-CN" altLang="en-US" noProof="0" dirty="0"/>
              <a:t>第九级</a:t>
            </a:r>
          </a:p>
        </p:txBody>
      </p:sp>
      <p:sp>
        <p:nvSpPr>
          <p:cNvPr id="4" name="日期占位符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smtClean="0"/>
              <a:pPr/>
              <a:t>2020/2/20</a:t>
            </a:fld>
            <a:r>
              <a:rPr lang="zh-CN" altLang="en-US" dirty="0"/>
              <a:t>​</a:t>
            </a:r>
          </a:p>
        </p:txBody>
      </p:sp>
      <p:sp>
        <p:nvSpPr>
          <p:cNvPr id="5" name="页脚占位符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pPr algn="r"/>
              <a:t>‹#›</a:t>
            </a:fld>
            <a:endParaRPr lang="zh-CN" altLang="en-US" noProof="0" dirty="0"/>
          </a:p>
        </p:txBody>
      </p:sp>
      <p:grpSp>
        <p:nvGrpSpPr>
          <p:cNvPr id="15" name="组 14"/>
          <p:cNvGrpSpPr/>
          <p:nvPr/>
        </p:nvGrpSpPr>
        <p:grpSpPr>
          <a:xfrm>
            <a:off x="1103376" y="1219201"/>
            <a:ext cx="9985248"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image" Target="../media/image60.jpe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8.png"/><Relationship Id="rId5" Type="http://schemas.openxmlformats.org/officeDocument/2006/relationships/image" Target="../media/image65.wmf"/><Relationship Id="rId4"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8.png"/><Relationship Id="rId5" Type="http://schemas.openxmlformats.org/officeDocument/2006/relationships/image" Target="../media/image66.wmf"/><Relationship Id="rId4" Type="http://schemas.openxmlformats.org/officeDocument/2006/relationships/oleObject" Target="../embeddings/oleObject2.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104900" y="2292094"/>
            <a:ext cx="5734050" cy="2219691"/>
          </a:xfrm>
        </p:spPr>
        <p:txBody>
          <a:bodyPr rtlCol="0" anchor="ctr"/>
          <a:lstStyle/>
          <a:p>
            <a:pPr rtl="0"/>
            <a:r>
              <a:rPr lang="zh-CN" altLang="en-US" dirty="0"/>
              <a:t>数据库系统原理</a:t>
            </a:r>
            <a:endParaRPr lang="en-US" dirty="0">
              <a:latin typeface="微软雅黑" panose="020B0503020204020204" pitchFamily="34" charset="-122"/>
              <a:ea typeface="微软雅黑" panose="020B0503020204020204" pitchFamily="34" charset="-122"/>
            </a:endParaRPr>
          </a:p>
        </p:txBody>
      </p:sp>
      <p:sp>
        <p:nvSpPr>
          <p:cNvPr id="7" name="副标题 6"/>
          <p:cNvSpPr>
            <a:spLocks noGrp="1"/>
          </p:cNvSpPr>
          <p:nvPr>
            <p:ph type="subTitle" idx="1"/>
          </p:nvPr>
        </p:nvSpPr>
        <p:spPr>
          <a:xfrm>
            <a:off x="728885" y="4135769"/>
            <a:ext cx="5734050" cy="955565"/>
          </a:xfrm>
        </p:spPr>
        <p:txBody>
          <a:bodyPr rtlCol="0"/>
          <a:lstStyle/>
          <a:p>
            <a:r>
              <a:rPr lang="en-US" altLang="zh-CN" dirty="0">
                <a:effectLst>
                  <a:outerShdw blurRad="38100" dist="38100" dir="2700000" algn="tl">
                    <a:srgbClr val="C0C0C0"/>
                  </a:outerShdw>
                </a:effectLst>
              </a:rPr>
              <a:t>Chapter 6:  </a:t>
            </a:r>
            <a:r>
              <a:rPr lang="en-US" altLang="zh-CN" dirty="0">
                <a:solidFill>
                  <a:srgbClr val="FF0000"/>
                </a:solidFill>
              </a:rPr>
              <a:t>Formal Relational Query Languages </a:t>
            </a:r>
            <a:r>
              <a:rPr lang="en-US" altLang="zh-CN" dirty="0">
                <a:solidFill>
                  <a:srgbClr val="FF0000"/>
                </a:solidFill>
                <a:effectLst>
                  <a:outerShdw blurRad="38100" dist="38100" dir="2700000" algn="tl">
                    <a:srgbClr val="C0C0C0"/>
                  </a:outerShdw>
                </a:effectLst>
              </a:rPr>
              <a:t> </a:t>
            </a:r>
            <a:endParaRPr lang="zh-CN" altLang="en-US" sz="1400" dirty="0">
              <a:solidFill>
                <a:srgbClr val="FF0000"/>
              </a:solidFill>
            </a:endParaRPr>
          </a:p>
          <a:p>
            <a:endParaRPr lang="en-US" dirty="0">
              <a:latin typeface="微软雅黑" panose="020B0503020204020204" pitchFamily="34" charset="-122"/>
              <a:ea typeface="微软雅黑" panose="020B0503020204020204" pitchFamily="34" charset="-122"/>
            </a:endParaRPr>
          </a:p>
        </p:txBody>
      </p:sp>
      <p:pic>
        <p:nvPicPr>
          <p:cNvPr id="4" name="图片占位符 3" descr="桌上一本打开的书，书架在背景中模糊显示" title="示例图片"/>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0F92CB7-4EB9-4ECA-AB55-92FD159C771D}"/>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14339" name="Rectangle 3">
            <a:extLst>
              <a:ext uri="{FF2B5EF4-FFF2-40B4-BE49-F238E27FC236}">
                <a16:creationId xmlns:a16="http://schemas.microsoft.com/office/drawing/2014/main" id="{7C5ADF05-563F-416B-895E-59FD3EF9A347}"/>
              </a:ext>
            </a:extLst>
          </p:cNvPr>
          <p:cNvSpPr>
            <a:spLocks noGrp="1" noChangeArrowheads="1"/>
          </p:cNvSpPr>
          <p:nvPr>
            <p:ph type="body" idx="4294967295"/>
          </p:nvPr>
        </p:nvSpPr>
        <p:spPr>
          <a:xfrm>
            <a:off x="403564" y="2600957"/>
            <a:ext cx="10498214" cy="3861987"/>
          </a:xfrm>
        </p:spPr>
        <p:txBody>
          <a:bodyPr/>
          <a:lstStyle/>
          <a:p>
            <a:r>
              <a:rPr lang="en-US" altLang="zh-CN" sz="2800" dirty="0">
                <a:solidFill>
                  <a:srgbClr val="FF0000"/>
                </a:solidFill>
              </a:rPr>
              <a:t>Selection Operation</a:t>
            </a:r>
          </a:p>
          <a:p>
            <a:endParaRPr lang="en-US" altLang="zh-CN" sz="1800" dirty="0">
              <a:solidFill>
                <a:srgbClr val="FF0000"/>
              </a:solidFill>
              <a:sym typeface="Symbol" panose="05050102010706020507" pitchFamily="18" charset="2"/>
            </a:endParaRPr>
          </a:p>
          <a:p>
            <a:pPr lvl="1"/>
            <a:r>
              <a:rPr lang="zh-CN" altLang="en-US" sz="2400" dirty="0">
                <a:sym typeface="Symbol" panose="05050102010706020507" pitchFamily="18" charset="2"/>
              </a:rPr>
              <a:t>例：</a:t>
            </a:r>
            <a:r>
              <a:rPr lang="en-US" altLang="zh-CN" sz="2400" dirty="0">
                <a:sym typeface="Wingdings" panose="05000000000000000000" pitchFamily="2" charset="2"/>
              </a:rPr>
              <a:t>C</a:t>
            </a:r>
            <a:r>
              <a:rPr lang="en-US" altLang="zh-CN" sz="2400" dirty="0"/>
              <a:t>omplicated</a:t>
            </a:r>
            <a:r>
              <a:rPr lang="zh-CN" altLang="en-US" sz="2400" dirty="0">
                <a:sym typeface="Wingdings" panose="05000000000000000000" pitchFamily="2" charset="2"/>
              </a:rPr>
              <a:t> </a:t>
            </a:r>
            <a:r>
              <a:rPr lang="en-US" altLang="zh-CN" sz="2400" dirty="0">
                <a:sym typeface="Wingdings" panose="05000000000000000000" pitchFamily="2" charset="2"/>
              </a:rPr>
              <a:t>Predicate</a:t>
            </a:r>
            <a:r>
              <a:rPr lang="zh-CN" altLang="en-US" sz="2400" dirty="0">
                <a:sym typeface="Wingdings" panose="05000000000000000000" pitchFamily="2" charset="2"/>
              </a:rPr>
              <a:t> </a:t>
            </a:r>
            <a:endParaRPr lang="en-US" altLang="zh-CN" sz="1800" dirty="0">
              <a:sym typeface="Symbol" panose="05050102010706020507" pitchFamily="18" charset="2"/>
            </a:endParaRPr>
          </a:p>
          <a:p>
            <a:pPr lvl="2"/>
            <a:endParaRPr lang="en-US" altLang="zh-CN" sz="2000" b="1" dirty="0"/>
          </a:p>
          <a:p>
            <a:pPr lvl="2"/>
            <a:r>
              <a:rPr lang="zh-CN" altLang="zh-CN" sz="2000" b="1" dirty="0"/>
              <a:t>可以用连词</a:t>
            </a:r>
            <a:r>
              <a:rPr lang="en-US" altLang="zh-CN" sz="2000" b="1" dirty="0"/>
              <a:t>and (</a:t>
            </a:r>
            <a:r>
              <a:rPr lang="zh-CN" altLang="zh-CN" sz="2000" b="1" dirty="0"/>
              <a:t>∧</a:t>
            </a:r>
            <a:r>
              <a:rPr lang="en-US" altLang="zh-CN" sz="2000" b="1" dirty="0"/>
              <a:t>)</a:t>
            </a:r>
            <a:r>
              <a:rPr lang="zh-CN" altLang="zh-CN" sz="2000" b="1" dirty="0"/>
              <a:t>、</a:t>
            </a:r>
            <a:r>
              <a:rPr lang="en-US" altLang="zh-CN" sz="2000" b="1" dirty="0"/>
              <a:t>or(</a:t>
            </a:r>
            <a:r>
              <a:rPr lang="zh-CN" altLang="zh-CN" sz="2000" b="1" dirty="0"/>
              <a:t>∨</a:t>
            </a:r>
            <a:r>
              <a:rPr lang="en-US" altLang="zh-CN" sz="2000" b="1" dirty="0"/>
              <a:t>)  </a:t>
            </a:r>
            <a:r>
              <a:rPr lang="zh-CN" altLang="zh-CN" sz="2000" b="1" dirty="0"/>
              <a:t>和</a:t>
            </a:r>
            <a:r>
              <a:rPr lang="en-US" altLang="zh-CN" sz="2000" b="1" dirty="0"/>
              <a:t>not(</a:t>
            </a:r>
            <a:r>
              <a:rPr lang="zh-CN" altLang="zh-CN" sz="2000" b="1" dirty="0"/>
              <a:t>￢</a:t>
            </a:r>
            <a:r>
              <a:rPr lang="en-US" altLang="zh-CN" sz="2000" b="1" dirty="0"/>
              <a:t>)</a:t>
            </a:r>
            <a:r>
              <a:rPr lang="zh-CN" altLang="en-US" sz="2000" b="1" dirty="0"/>
              <a:t>，</a:t>
            </a:r>
            <a:r>
              <a:rPr lang="en-US" altLang="zh-CN" sz="2000" b="1" dirty="0"/>
              <a:t> </a:t>
            </a:r>
            <a:r>
              <a:rPr lang="zh-CN" altLang="zh-CN" sz="2000" b="1" dirty="0"/>
              <a:t>将多个谓词合并为一个较大的谓词。</a:t>
            </a:r>
            <a:endParaRPr lang="zh-CN" altLang="zh-CN" sz="2000" dirty="0"/>
          </a:p>
          <a:p>
            <a:pPr lvl="2"/>
            <a:endParaRPr lang="en-US" altLang="zh-CN" b="1" dirty="0"/>
          </a:p>
          <a:p>
            <a:pPr lvl="2"/>
            <a:r>
              <a:rPr lang="zh-CN" altLang="zh-CN" sz="2000" dirty="0"/>
              <a:t>找出物理系中工资额大于</a:t>
            </a:r>
            <a:r>
              <a:rPr lang="en-US" altLang="zh-CN" sz="2000" dirty="0"/>
              <a:t>90000 </a:t>
            </a:r>
            <a:r>
              <a:rPr lang="zh-CN" altLang="zh-CN" sz="2000" dirty="0"/>
              <a:t>美元的教师</a:t>
            </a:r>
            <a:endParaRPr lang="en-US" altLang="zh-CN" sz="2000" dirty="0"/>
          </a:p>
          <a:p>
            <a:pPr lvl="2"/>
            <a:endParaRPr lang="zh-CN" altLang="zh-CN" sz="2000" dirty="0"/>
          </a:p>
          <a:p>
            <a:pPr lvl="3"/>
            <a:r>
              <a:rPr lang="zh-CN" altLang="zh-CN" sz="2000" b="1" dirty="0"/>
              <a:t>σ</a:t>
            </a:r>
            <a:r>
              <a:rPr lang="en-US" altLang="zh-CN" sz="2000" baseline="-25000" dirty="0" err="1">
                <a:solidFill>
                  <a:srgbClr val="7030A0"/>
                </a:solidFill>
              </a:rPr>
              <a:t>dept_name</a:t>
            </a:r>
            <a:r>
              <a:rPr lang="en-US" altLang="zh-CN" sz="2000" baseline="-25000" dirty="0">
                <a:solidFill>
                  <a:srgbClr val="7030A0"/>
                </a:solidFill>
              </a:rPr>
              <a:t> = "Physics"</a:t>
            </a:r>
            <a:r>
              <a:rPr lang="zh-CN" altLang="zh-CN" sz="2000" baseline="-25000" dirty="0">
                <a:solidFill>
                  <a:srgbClr val="0070C0"/>
                </a:solidFill>
              </a:rPr>
              <a:t>∧</a:t>
            </a:r>
            <a:r>
              <a:rPr lang="en-US" altLang="zh-CN" sz="2000" baseline="-25000" dirty="0"/>
              <a:t> </a:t>
            </a:r>
            <a:r>
              <a:rPr lang="en-US" altLang="zh-CN" sz="2000" baseline="-25000" dirty="0">
                <a:solidFill>
                  <a:srgbClr val="7030A0"/>
                </a:solidFill>
              </a:rPr>
              <a:t>salary&gt;90000 </a:t>
            </a:r>
            <a:r>
              <a:rPr lang="en-US" altLang="zh-CN" sz="2000" dirty="0"/>
              <a:t>(instructor)</a:t>
            </a:r>
          </a:p>
        </p:txBody>
      </p:sp>
      <p:pic>
        <p:nvPicPr>
          <p:cNvPr id="5" name="图片 4">
            <a:extLst>
              <a:ext uri="{FF2B5EF4-FFF2-40B4-BE49-F238E27FC236}">
                <a16:creationId xmlns:a16="http://schemas.microsoft.com/office/drawing/2014/main" id="{56D8660C-3C41-4ECF-B01A-00673F33F510}"/>
              </a:ext>
            </a:extLst>
          </p:cNvPr>
          <p:cNvPicPr>
            <a:picLocks noChangeAspect="1"/>
          </p:cNvPicPr>
          <p:nvPr/>
        </p:nvPicPr>
        <p:blipFill>
          <a:blip r:embed="rId3"/>
          <a:stretch>
            <a:fillRect/>
          </a:stretch>
        </p:blipFill>
        <p:spPr>
          <a:xfrm>
            <a:off x="8321865" y="1580225"/>
            <a:ext cx="2053504" cy="22855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8DCA6EC-FB2E-4180-BB6E-B15C18ABCCAB}"/>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15363" name="Rectangle 3">
            <a:extLst>
              <a:ext uri="{FF2B5EF4-FFF2-40B4-BE49-F238E27FC236}">
                <a16:creationId xmlns:a16="http://schemas.microsoft.com/office/drawing/2014/main" id="{4F1FA980-3204-4E8A-8354-CDB60328778D}"/>
              </a:ext>
            </a:extLst>
          </p:cNvPr>
          <p:cNvSpPr>
            <a:spLocks noGrp="1" noChangeArrowheads="1"/>
          </p:cNvSpPr>
          <p:nvPr>
            <p:ph type="body" idx="4294967295"/>
          </p:nvPr>
        </p:nvSpPr>
        <p:spPr>
          <a:xfrm>
            <a:off x="1104900" y="1561299"/>
            <a:ext cx="9184319" cy="4868862"/>
          </a:xfrm>
        </p:spPr>
        <p:txBody>
          <a:bodyPr/>
          <a:lstStyle/>
          <a:p>
            <a:r>
              <a:rPr lang="en-US" altLang="zh-CN" sz="2800" dirty="0">
                <a:solidFill>
                  <a:srgbClr val="FF0000"/>
                </a:solidFill>
              </a:rPr>
              <a:t>Selection Operation</a:t>
            </a:r>
          </a:p>
          <a:p>
            <a:endParaRPr lang="en-US" altLang="zh-CN" sz="1800" dirty="0">
              <a:solidFill>
                <a:srgbClr val="FF0000"/>
              </a:solidFill>
              <a:sym typeface="Symbol" panose="05050102010706020507" pitchFamily="18" charset="2"/>
            </a:endParaRPr>
          </a:p>
          <a:p>
            <a:pPr lvl="1"/>
            <a:r>
              <a:rPr lang="zh-CN" altLang="en-US" sz="2400" dirty="0">
                <a:sym typeface="Symbol" panose="05050102010706020507" pitchFamily="18" charset="2"/>
              </a:rPr>
              <a:t>例：</a:t>
            </a:r>
            <a:r>
              <a:rPr lang="en-US" altLang="zh-CN" sz="2400" dirty="0">
                <a:sym typeface="Wingdings" panose="05000000000000000000" pitchFamily="2" charset="2"/>
              </a:rPr>
              <a:t>C</a:t>
            </a:r>
            <a:r>
              <a:rPr lang="en-US" altLang="zh-CN" sz="2400" dirty="0"/>
              <a:t>omplicated</a:t>
            </a:r>
            <a:r>
              <a:rPr lang="zh-CN" altLang="en-US" sz="2400" dirty="0">
                <a:sym typeface="Wingdings" panose="05000000000000000000" pitchFamily="2" charset="2"/>
              </a:rPr>
              <a:t> </a:t>
            </a:r>
            <a:r>
              <a:rPr lang="en-US" altLang="zh-CN" sz="2400" dirty="0">
                <a:sym typeface="Wingdings" panose="05000000000000000000" pitchFamily="2" charset="2"/>
              </a:rPr>
              <a:t>Predicate</a:t>
            </a:r>
            <a:r>
              <a:rPr lang="zh-CN" altLang="en-US" sz="2400" dirty="0">
                <a:sym typeface="Wingdings" panose="05000000000000000000" pitchFamily="2" charset="2"/>
              </a:rPr>
              <a:t> </a:t>
            </a:r>
            <a:endParaRPr lang="en-US" altLang="zh-CN" sz="1800" dirty="0">
              <a:sym typeface="Symbol" panose="05050102010706020507" pitchFamily="18" charset="2"/>
            </a:endParaRPr>
          </a:p>
          <a:p>
            <a:pPr lvl="2"/>
            <a:endParaRPr lang="en-US" altLang="zh-CN" b="1" dirty="0"/>
          </a:p>
          <a:p>
            <a:pPr lvl="2"/>
            <a:r>
              <a:rPr lang="zh-CN" altLang="zh-CN" sz="2400" b="1" dirty="0"/>
              <a:t>选择谓词中可以包括两个属性的比较</a:t>
            </a:r>
            <a:endParaRPr lang="zh-CN" altLang="zh-CN" sz="2400" dirty="0"/>
          </a:p>
          <a:p>
            <a:pPr lvl="2"/>
            <a:endParaRPr lang="en-US" altLang="zh-CN" sz="2400" dirty="0"/>
          </a:p>
          <a:p>
            <a:pPr lvl="2"/>
            <a:r>
              <a:rPr lang="zh-CN" altLang="zh-CN" sz="2400" dirty="0"/>
              <a:t>使用关系</a:t>
            </a:r>
            <a:r>
              <a:rPr lang="en-US" altLang="zh-CN" sz="2400" dirty="0"/>
              <a:t>department</a:t>
            </a:r>
            <a:r>
              <a:rPr lang="zh-CN" altLang="zh-CN" sz="2400" dirty="0"/>
              <a:t>，找出那些系名与楼名相同的系</a:t>
            </a:r>
          </a:p>
          <a:p>
            <a:pPr lvl="3"/>
            <a:r>
              <a:rPr lang="zh-CN" altLang="zh-CN" sz="2800" b="1" dirty="0"/>
              <a:t>σ</a:t>
            </a:r>
            <a:r>
              <a:rPr lang="en-US" altLang="zh-CN" baseline="-25000" dirty="0" err="1">
                <a:solidFill>
                  <a:srgbClr val="7030A0"/>
                </a:solidFill>
              </a:rPr>
              <a:t>dept_name</a:t>
            </a:r>
            <a:r>
              <a:rPr lang="en-US" altLang="zh-CN" baseline="-25000" dirty="0">
                <a:solidFill>
                  <a:srgbClr val="7030A0"/>
                </a:solidFill>
              </a:rPr>
              <a:t> = building</a:t>
            </a:r>
            <a:r>
              <a:rPr lang="en-US" altLang="zh-CN" sz="2800" dirty="0"/>
              <a:t> (department)</a:t>
            </a:r>
            <a:endParaRPr lang="zh-CN" altLang="zh-CN" sz="1200" dirty="0"/>
          </a:p>
          <a:p>
            <a:pPr lvl="2">
              <a:buFont typeface="Wingdings" panose="05000000000000000000" pitchFamily="2" charset="2"/>
              <a:buNone/>
            </a:pPr>
            <a:r>
              <a:rPr lang="en-US" altLang="zh-CN" dirty="0"/>
              <a:t> </a:t>
            </a:r>
            <a:endParaRPr lang="zh-CN" altLang="zh-CN" sz="1600" dirty="0"/>
          </a:p>
          <a:p>
            <a:pPr lvl="3"/>
            <a:r>
              <a:rPr lang="zh-CN" altLang="zh-CN" sz="2400" dirty="0"/>
              <a:t>比较的两边是都是属性！</a:t>
            </a:r>
          </a:p>
          <a:p>
            <a:pPr lvl="2">
              <a:buFont typeface="Wingdings" panose="05000000000000000000" pitchFamily="2" charset="2"/>
              <a:buNone/>
            </a:pPr>
            <a:r>
              <a:rPr lang="en-US" altLang="zh-CN" dirty="0"/>
              <a:t> </a:t>
            </a:r>
            <a:endParaRPr lang="zh-CN" altLang="zh-CN" sz="1600" dirty="0"/>
          </a:p>
        </p:txBody>
      </p:sp>
      <p:pic>
        <p:nvPicPr>
          <p:cNvPr id="5" name="图片 4">
            <a:extLst>
              <a:ext uri="{FF2B5EF4-FFF2-40B4-BE49-F238E27FC236}">
                <a16:creationId xmlns:a16="http://schemas.microsoft.com/office/drawing/2014/main" id="{B5592B83-66AE-43EF-A9E9-7765E2DA1876}"/>
              </a:ext>
            </a:extLst>
          </p:cNvPr>
          <p:cNvPicPr>
            <a:picLocks noChangeAspect="1"/>
          </p:cNvPicPr>
          <p:nvPr/>
        </p:nvPicPr>
        <p:blipFill>
          <a:blip r:embed="rId3"/>
          <a:stretch>
            <a:fillRect/>
          </a:stretch>
        </p:blipFill>
        <p:spPr>
          <a:xfrm>
            <a:off x="9111977" y="1482570"/>
            <a:ext cx="2053504" cy="22855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F97C012-7236-4F3D-A191-11B7387B5C96}"/>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16387" name="Rectangle 3">
            <a:extLst>
              <a:ext uri="{FF2B5EF4-FFF2-40B4-BE49-F238E27FC236}">
                <a16:creationId xmlns:a16="http://schemas.microsoft.com/office/drawing/2014/main" id="{3A24BB6D-B501-45C4-AA8C-49A526B79332}"/>
              </a:ext>
            </a:extLst>
          </p:cNvPr>
          <p:cNvSpPr>
            <a:spLocks noGrp="1" noChangeArrowheads="1"/>
          </p:cNvSpPr>
          <p:nvPr>
            <p:ph type="body" idx="4294967295"/>
          </p:nvPr>
        </p:nvSpPr>
        <p:spPr>
          <a:xfrm>
            <a:off x="595471" y="1581091"/>
            <a:ext cx="9909845" cy="4868862"/>
          </a:xfrm>
        </p:spPr>
        <p:txBody>
          <a:bodyPr/>
          <a:lstStyle/>
          <a:p>
            <a:r>
              <a:rPr lang="en-US" altLang="zh-CN" sz="2800" dirty="0">
                <a:solidFill>
                  <a:srgbClr val="FF0000"/>
                </a:solidFill>
              </a:rPr>
              <a:t>Selection Operation</a:t>
            </a:r>
          </a:p>
          <a:p>
            <a:pPr lvl="1"/>
            <a:endParaRPr lang="en-US" altLang="zh-CN" sz="2400" b="1" dirty="0"/>
          </a:p>
          <a:p>
            <a:pPr lvl="1"/>
            <a:r>
              <a:rPr lang="zh-CN" altLang="zh-CN" sz="2400" b="1" dirty="0"/>
              <a:t>注意：</a:t>
            </a:r>
            <a:endParaRPr lang="zh-CN" altLang="zh-CN" sz="2400" dirty="0"/>
          </a:p>
          <a:p>
            <a:pPr lvl="2"/>
            <a:endParaRPr lang="en-US" altLang="zh-CN" sz="2000" b="1" dirty="0"/>
          </a:p>
          <a:p>
            <a:pPr lvl="2"/>
            <a:r>
              <a:rPr lang="zh-CN" altLang="zh-CN" sz="2000" b="1" dirty="0"/>
              <a:t>关系代数中的术语</a:t>
            </a:r>
            <a:r>
              <a:rPr lang="en-US" altLang="zh-CN" sz="2000" dirty="0"/>
              <a:t>selection (</a:t>
            </a:r>
            <a:r>
              <a:rPr lang="zh-CN" altLang="en-US" sz="2000" dirty="0"/>
              <a:t>用</a:t>
            </a:r>
            <a:r>
              <a:rPr lang="zh-CN" altLang="zh-CN" sz="2000" b="1" dirty="0"/>
              <a:t>σ</a:t>
            </a:r>
            <a:r>
              <a:rPr lang="zh-CN" altLang="en-US" sz="2000" b="1" dirty="0"/>
              <a:t>表示</a:t>
            </a:r>
            <a:r>
              <a:rPr lang="en-US" altLang="zh-CN" sz="2000" dirty="0"/>
              <a:t>)</a:t>
            </a:r>
            <a:r>
              <a:rPr lang="zh-CN" altLang="en-US" sz="2000" b="1" dirty="0"/>
              <a:t> </a:t>
            </a:r>
            <a:r>
              <a:rPr lang="zh-CN" altLang="zh-CN" sz="2000" dirty="0"/>
              <a:t>（第</a:t>
            </a:r>
            <a:r>
              <a:rPr lang="en-US" altLang="zh-CN" sz="2000" dirty="0"/>
              <a:t>2</a:t>
            </a:r>
            <a:r>
              <a:rPr lang="zh-CN" altLang="zh-CN" sz="2000" dirty="0"/>
              <a:t>章和本章）</a:t>
            </a:r>
          </a:p>
          <a:p>
            <a:pPr lvl="3"/>
            <a:r>
              <a:rPr lang="zh-CN" altLang="zh-CN" dirty="0"/>
              <a:t>表示关系查询的谓词条件</a:t>
            </a:r>
            <a:endParaRPr lang="en-US" altLang="zh-CN" dirty="0"/>
          </a:p>
          <a:p>
            <a:pPr lvl="3"/>
            <a:r>
              <a:rPr lang="zh-CN" altLang="zh-CN" dirty="0"/>
              <a:t>对应</a:t>
            </a:r>
            <a:r>
              <a:rPr lang="en-US" altLang="zh-CN" dirty="0"/>
              <a:t>SQL</a:t>
            </a:r>
            <a:r>
              <a:rPr lang="zh-CN" altLang="zh-CN" dirty="0"/>
              <a:t>语言中</a:t>
            </a:r>
            <a:r>
              <a:rPr lang="zh-CN" altLang="en-US" dirty="0"/>
              <a:t>，</a:t>
            </a:r>
            <a:r>
              <a:rPr lang="en-US" altLang="zh-CN" dirty="0"/>
              <a:t>Select</a:t>
            </a:r>
            <a:r>
              <a:rPr lang="zh-CN" altLang="en-US" dirty="0"/>
              <a:t>语句</a:t>
            </a:r>
            <a:r>
              <a:rPr lang="zh-CN" altLang="zh-CN" dirty="0"/>
              <a:t>的</a:t>
            </a:r>
            <a:r>
              <a:rPr lang="en-US" altLang="zh-CN" dirty="0"/>
              <a:t>where</a:t>
            </a:r>
            <a:r>
              <a:rPr lang="zh-CN" altLang="zh-CN" dirty="0"/>
              <a:t>子句</a:t>
            </a:r>
          </a:p>
          <a:p>
            <a:pPr lvl="2"/>
            <a:endParaRPr lang="en-US" altLang="zh-CN" sz="2000" b="1" dirty="0"/>
          </a:p>
          <a:p>
            <a:pPr lvl="2"/>
            <a:r>
              <a:rPr lang="en-US" altLang="zh-CN" sz="2000" b="1" dirty="0"/>
              <a:t>SQL </a:t>
            </a:r>
            <a:r>
              <a:rPr lang="zh-CN" altLang="zh-CN" sz="2000" b="1" dirty="0"/>
              <a:t>中</a:t>
            </a:r>
            <a:r>
              <a:rPr lang="en-US" altLang="zh-CN" sz="2000" b="1" dirty="0"/>
              <a:t>Select</a:t>
            </a:r>
            <a:r>
              <a:rPr lang="zh-CN" altLang="en-US" sz="2000" b="1" dirty="0"/>
              <a:t>语句的</a:t>
            </a:r>
            <a:r>
              <a:rPr lang="en-US" altLang="zh-CN" sz="2000" b="1" dirty="0"/>
              <a:t>select</a:t>
            </a:r>
            <a:r>
              <a:rPr lang="zh-CN" altLang="en-US" sz="2000" b="1" dirty="0"/>
              <a:t>子句       </a:t>
            </a:r>
            <a:r>
              <a:rPr lang="zh-CN" altLang="zh-CN" sz="2000" dirty="0"/>
              <a:t>（第</a:t>
            </a:r>
            <a:r>
              <a:rPr lang="en-US" altLang="zh-CN" sz="2000" dirty="0"/>
              <a:t>3</a:t>
            </a:r>
            <a:r>
              <a:rPr lang="zh-CN" altLang="zh-CN" sz="2000" dirty="0"/>
              <a:t>、</a:t>
            </a:r>
            <a:r>
              <a:rPr lang="en-US" altLang="zh-CN" sz="2000" dirty="0"/>
              <a:t>4</a:t>
            </a:r>
            <a:r>
              <a:rPr lang="zh-CN" altLang="zh-CN" sz="2000" dirty="0"/>
              <a:t>、</a:t>
            </a:r>
            <a:r>
              <a:rPr lang="en-US" altLang="zh-CN" sz="2000" dirty="0"/>
              <a:t>5</a:t>
            </a:r>
            <a:r>
              <a:rPr lang="zh-CN" altLang="zh-CN" sz="2000" dirty="0"/>
              <a:t>章）</a:t>
            </a:r>
          </a:p>
          <a:p>
            <a:pPr lvl="3"/>
            <a:r>
              <a:rPr lang="zh-CN" altLang="zh-CN" sz="1800" dirty="0"/>
              <a:t>对应关系代数中的投影操作</a:t>
            </a:r>
            <a:r>
              <a:rPr lang="en-US" altLang="zh-CN" sz="1800" dirty="0"/>
              <a:t>(</a:t>
            </a:r>
            <a:r>
              <a:rPr lang="zh-CN" altLang="en-US" sz="1800" dirty="0"/>
              <a:t>用</a:t>
            </a:r>
            <a:r>
              <a:rPr lang="en-US" altLang="zh-CN" sz="1800" dirty="0">
                <a:sym typeface="Symbol" panose="05050102010706020507" pitchFamily="18" charset="2"/>
              </a:rPr>
              <a:t></a:t>
            </a:r>
            <a:r>
              <a:rPr lang="zh-CN" altLang="en-US" sz="1800" dirty="0"/>
              <a:t>表示</a:t>
            </a:r>
            <a:r>
              <a:rPr lang="en-US" altLang="zh-CN" sz="1800" dirty="0"/>
              <a:t>)</a:t>
            </a:r>
          </a:p>
        </p:txBody>
      </p:sp>
      <p:pic>
        <p:nvPicPr>
          <p:cNvPr id="2" name="图片 1">
            <a:extLst>
              <a:ext uri="{FF2B5EF4-FFF2-40B4-BE49-F238E27FC236}">
                <a16:creationId xmlns:a16="http://schemas.microsoft.com/office/drawing/2014/main" id="{08C203E2-6684-4B7C-98F1-A91749548E8E}"/>
              </a:ext>
            </a:extLst>
          </p:cNvPr>
          <p:cNvPicPr>
            <a:picLocks noChangeAspect="1"/>
          </p:cNvPicPr>
          <p:nvPr/>
        </p:nvPicPr>
        <p:blipFill>
          <a:blip r:embed="rId3"/>
          <a:stretch>
            <a:fillRect/>
          </a:stretch>
        </p:blipFill>
        <p:spPr>
          <a:xfrm>
            <a:off x="6801405" y="5276909"/>
            <a:ext cx="5105400" cy="857250"/>
          </a:xfrm>
          <a:prstGeom prst="rect">
            <a:avLst/>
          </a:prstGeom>
        </p:spPr>
      </p:pic>
      <p:pic>
        <p:nvPicPr>
          <p:cNvPr id="3" name="图片 2">
            <a:extLst>
              <a:ext uri="{FF2B5EF4-FFF2-40B4-BE49-F238E27FC236}">
                <a16:creationId xmlns:a16="http://schemas.microsoft.com/office/drawing/2014/main" id="{6EDC8B97-8AFA-46D5-846D-5483403562AD}"/>
              </a:ext>
            </a:extLst>
          </p:cNvPr>
          <p:cNvPicPr>
            <a:picLocks noChangeAspect="1"/>
          </p:cNvPicPr>
          <p:nvPr/>
        </p:nvPicPr>
        <p:blipFill>
          <a:blip r:embed="rId4"/>
          <a:stretch>
            <a:fillRect/>
          </a:stretch>
        </p:blipFill>
        <p:spPr>
          <a:xfrm>
            <a:off x="9032078" y="2024108"/>
            <a:ext cx="2053504" cy="22855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F0A8BB6-15EC-4163-A499-7FDA32B46F0A}"/>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17411" name="Rectangle 3">
            <a:extLst>
              <a:ext uri="{FF2B5EF4-FFF2-40B4-BE49-F238E27FC236}">
                <a16:creationId xmlns:a16="http://schemas.microsoft.com/office/drawing/2014/main" id="{C973A39D-F1B6-4159-8972-9AF70FC47AA4}"/>
              </a:ext>
            </a:extLst>
          </p:cNvPr>
          <p:cNvSpPr>
            <a:spLocks noGrp="1" noChangeArrowheads="1"/>
          </p:cNvSpPr>
          <p:nvPr>
            <p:ph type="body" idx="4294967295"/>
          </p:nvPr>
        </p:nvSpPr>
        <p:spPr>
          <a:xfrm>
            <a:off x="1104900" y="1543050"/>
            <a:ext cx="7523162" cy="5109420"/>
          </a:xfrm>
        </p:spPr>
        <p:txBody>
          <a:bodyPr/>
          <a:lstStyle/>
          <a:p>
            <a:r>
              <a:rPr lang="en-US" altLang="zh-CN" sz="2800" dirty="0">
                <a:solidFill>
                  <a:srgbClr val="FF0000"/>
                </a:solidFill>
              </a:rPr>
              <a:t>Project Operation</a:t>
            </a:r>
          </a:p>
          <a:p>
            <a:pPr lvl="1"/>
            <a:endParaRPr lang="en-US" altLang="zh-CN" sz="2400" dirty="0"/>
          </a:p>
          <a:p>
            <a:pPr lvl="1"/>
            <a:r>
              <a:rPr lang="en-US" altLang="zh-CN" sz="2400" dirty="0"/>
              <a:t>r</a:t>
            </a:r>
          </a:p>
          <a:p>
            <a:endParaRPr lang="en-US" altLang="zh-CN" sz="2800" dirty="0"/>
          </a:p>
          <a:p>
            <a:endParaRPr lang="en-US" altLang="zh-CN" sz="2800" dirty="0"/>
          </a:p>
          <a:p>
            <a:endParaRPr lang="en-US" altLang="zh-CN" sz="2800" dirty="0"/>
          </a:p>
          <a:p>
            <a:endParaRPr lang="en-US" altLang="zh-CN" sz="2800" dirty="0"/>
          </a:p>
          <a:p>
            <a:pPr lvl="1"/>
            <a:r>
              <a:rPr lang="en-US" altLang="zh-CN" sz="2000" dirty="0">
                <a:latin typeface="Times New Roman" panose="02020603050405020304" pitchFamily="18" charset="0"/>
                <a:sym typeface="Symbol" panose="05050102010706020507" pitchFamily="18" charset="2"/>
              </a:rPr>
              <a:t></a:t>
            </a:r>
            <a:r>
              <a:rPr lang="en-US" altLang="zh-CN" sz="2000" baseline="-25000" dirty="0">
                <a:latin typeface="Times New Roman" panose="02020603050405020304" pitchFamily="18" charset="0"/>
              </a:rPr>
              <a:t>A,C</a:t>
            </a:r>
            <a:r>
              <a:rPr lang="en-US" altLang="zh-CN" sz="2000" dirty="0">
                <a:latin typeface="Times New Roman" panose="02020603050405020304" pitchFamily="18" charset="0"/>
              </a:rPr>
              <a:t> (</a:t>
            </a:r>
            <a:r>
              <a:rPr lang="en-US" altLang="zh-CN" sz="2000" i="1" dirty="0">
                <a:latin typeface="Times New Roman" panose="02020603050405020304" pitchFamily="18" charset="0"/>
              </a:rPr>
              <a:t>r</a:t>
            </a:r>
            <a:r>
              <a:rPr lang="en-US" altLang="zh-CN" sz="2000" dirty="0">
                <a:latin typeface="Times New Roman" panose="02020603050405020304" pitchFamily="18" charset="0"/>
              </a:rPr>
              <a:t>)</a:t>
            </a:r>
          </a:p>
          <a:p>
            <a:endParaRPr lang="en-US" altLang="zh-CN" sz="2400" dirty="0"/>
          </a:p>
        </p:txBody>
      </p:sp>
      <p:pic>
        <p:nvPicPr>
          <p:cNvPr id="17412" name="Picture 9">
            <a:extLst>
              <a:ext uri="{FF2B5EF4-FFF2-40B4-BE49-F238E27FC236}">
                <a16:creationId xmlns:a16="http://schemas.microsoft.com/office/drawing/2014/main" id="{65C0D1D2-70AC-4529-AC9F-3D8A20ED1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255" y="2098304"/>
            <a:ext cx="2443163" cy="399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4552EBDA-F76C-4899-B5DC-9C6FA95B5AF1}"/>
              </a:ext>
            </a:extLst>
          </p:cNvPr>
          <p:cNvPicPr>
            <a:picLocks noChangeAspect="1"/>
          </p:cNvPicPr>
          <p:nvPr/>
        </p:nvPicPr>
        <p:blipFill>
          <a:blip r:embed="rId4"/>
          <a:stretch>
            <a:fillRect/>
          </a:stretch>
        </p:blipFill>
        <p:spPr>
          <a:xfrm>
            <a:off x="7175499" y="2098304"/>
            <a:ext cx="2905125" cy="3114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2D21056-54A4-4C04-9758-0E407ED1D46A}"/>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18435" name="Rectangle 3">
            <a:extLst>
              <a:ext uri="{FF2B5EF4-FFF2-40B4-BE49-F238E27FC236}">
                <a16:creationId xmlns:a16="http://schemas.microsoft.com/office/drawing/2014/main" id="{D271AFD1-D5B3-432C-846D-A3AD428C0390}"/>
              </a:ext>
            </a:extLst>
          </p:cNvPr>
          <p:cNvSpPr>
            <a:spLocks noGrp="1" noChangeArrowheads="1"/>
          </p:cNvSpPr>
          <p:nvPr>
            <p:ph type="body" idx="4294967295"/>
          </p:nvPr>
        </p:nvSpPr>
        <p:spPr>
          <a:xfrm>
            <a:off x="1104900" y="2437949"/>
            <a:ext cx="9918234" cy="4420051"/>
          </a:xfrm>
        </p:spPr>
        <p:txBody>
          <a:bodyPr/>
          <a:lstStyle/>
          <a:p>
            <a:r>
              <a:rPr lang="en-US" altLang="zh-CN" sz="2800" dirty="0">
                <a:solidFill>
                  <a:srgbClr val="FF0000"/>
                </a:solidFill>
              </a:rPr>
              <a:t>Project Operation</a:t>
            </a:r>
          </a:p>
          <a:p>
            <a:pPr lvl="1"/>
            <a:endParaRPr lang="en-US" altLang="zh-CN" sz="2400" dirty="0"/>
          </a:p>
          <a:p>
            <a:pPr lvl="1"/>
            <a:r>
              <a:rPr lang="en-US" altLang="zh-CN" sz="2400" dirty="0"/>
              <a:t>Notation:</a:t>
            </a:r>
            <a:br>
              <a:rPr lang="en-US" altLang="zh-CN" dirty="0"/>
            </a:br>
            <a:r>
              <a:rPr lang="zh-CN" altLang="en-US" dirty="0"/>
              <a:t>            </a:t>
            </a:r>
            <a:r>
              <a:rPr lang="zh-CN" altLang="en-US" sz="3600" dirty="0"/>
              <a:t> </a:t>
            </a:r>
            <a:r>
              <a:rPr lang="en-US" altLang="zh-CN" sz="3600" dirty="0">
                <a:sym typeface="Symbol" panose="05050102010706020507" pitchFamily="18" charset="2"/>
              </a:rPr>
              <a:t> </a:t>
            </a:r>
            <a:r>
              <a:rPr lang="en-US" altLang="zh-CN" dirty="0">
                <a:solidFill>
                  <a:srgbClr val="FF0000"/>
                </a:solidFill>
              </a:rPr>
              <a:t>A</a:t>
            </a:r>
            <a:r>
              <a:rPr lang="en-US" altLang="zh-CN" baseline="-25000" dirty="0">
                <a:solidFill>
                  <a:srgbClr val="FF0000"/>
                </a:solidFill>
              </a:rPr>
              <a:t>1</a:t>
            </a:r>
            <a:r>
              <a:rPr lang="en-US" altLang="zh-CN" dirty="0">
                <a:solidFill>
                  <a:srgbClr val="FF0000"/>
                </a:solidFill>
              </a:rPr>
              <a:t>, A</a:t>
            </a:r>
            <a:r>
              <a:rPr lang="en-US" altLang="zh-CN" baseline="-25000" dirty="0">
                <a:solidFill>
                  <a:srgbClr val="FF0000"/>
                </a:solidFill>
              </a:rPr>
              <a:t>2</a:t>
            </a:r>
            <a:r>
              <a:rPr lang="en-US" altLang="zh-CN" dirty="0">
                <a:solidFill>
                  <a:srgbClr val="FF0000"/>
                </a:solidFill>
              </a:rPr>
              <a:t> … A</a:t>
            </a:r>
            <a:r>
              <a:rPr lang="en-US" altLang="zh-CN" baseline="-25000" dirty="0">
                <a:solidFill>
                  <a:srgbClr val="FF0000"/>
                </a:solidFill>
              </a:rPr>
              <a:t>k</a:t>
            </a:r>
            <a:r>
              <a:rPr lang="en-US" altLang="zh-CN" dirty="0">
                <a:sym typeface="Symbol" panose="05050102010706020507" pitchFamily="18" charset="2"/>
              </a:rPr>
              <a:t> </a:t>
            </a:r>
            <a:r>
              <a:rPr lang="zh-CN" altLang="en-US" baseline="-25000" dirty="0"/>
              <a:t> </a:t>
            </a:r>
            <a:r>
              <a:rPr lang="en-US" altLang="zh-CN" sz="3600" dirty="0"/>
              <a:t>(</a:t>
            </a:r>
            <a:r>
              <a:rPr lang="en-US" altLang="zh-CN" sz="3600" dirty="0">
                <a:solidFill>
                  <a:srgbClr val="FF0000"/>
                </a:solidFill>
              </a:rPr>
              <a:t>r</a:t>
            </a:r>
            <a:r>
              <a:rPr lang="en-US" altLang="zh-CN" sz="3600" dirty="0"/>
              <a:t>) </a:t>
            </a:r>
          </a:p>
          <a:p>
            <a:pPr lvl="1">
              <a:lnSpc>
                <a:spcPct val="120000"/>
              </a:lnSpc>
              <a:buFont typeface="Monotype Sorts"/>
              <a:buNone/>
            </a:pPr>
            <a:r>
              <a:rPr lang="en-US" altLang="zh-CN" dirty="0"/>
              <a:t>	</a:t>
            </a:r>
            <a:r>
              <a:rPr lang="en-US" altLang="zh-CN" sz="2000" dirty="0"/>
              <a:t>where </a:t>
            </a:r>
            <a:r>
              <a:rPr lang="en-US" altLang="zh-CN" sz="2000" dirty="0">
                <a:solidFill>
                  <a:srgbClr val="FF0000"/>
                </a:solidFill>
              </a:rPr>
              <a:t>A</a:t>
            </a:r>
            <a:r>
              <a:rPr lang="en-US" altLang="zh-CN" sz="2000" baseline="-25000" dirty="0">
                <a:solidFill>
                  <a:srgbClr val="FF0000"/>
                </a:solidFill>
              </a:rPr>
              <a:t>1</a:t>
            </a:r>
            <a:r>
              <a:rPr lang="en-US" altLang="zh-CN" sz="2000" dirty="0">
                <a:solidFill>
                  <a:srgbClr val="FF0000"/>
                </a:solidFill>
              </a:rPr>
              <a:t>, A</a:t>
            </a:r>
            <a:r>
              <a:rPr lang="en-US" altLang="zh-CN" sz="2000" baseline="-25000" dirty="0">
                <a:solidFill>
                  <a:srgbClr val="FF0000"/>
                </a:solidFill>
              </a:rPr>
              <a:t>2</a:t>
            </a:r>
            <a:r>
              <a:rPr lang="en-US" altLang="zh-CN" sz="2000" dirty="0">
                <a:solidFill>
                  <a:srgbClr val="FF0000"/>
                </a:solidFill>
              </a:rPr>
              <a:t> … A</a:t>
            </a:r>
            <a:r>
              <a:rPr lang="en-US" altLang="zh-CN" sz="2000" baseline="-25000" dirty="0">
                <a:solidFill>
                  <a:srgbClr val="FF0000"/>
                </a:solidFill>
              </a:rPr>
              <a:t>k</a:t>
            </a:r>
            <a:r>
              <a:rPr lang="en-US" altLang="zh-CN" sz="2000" dirty="0">
                <a:solidFill>
                  <a:srgbClr val="FF0000"/>
                </a:solidFill>
              </a:rPr>
              <a:t> </a:t>
            </a:r>
            <a:r>
              <a:rPr lang="en-US" altLang="zh-CN" sz="2000" dirty="0"/>
              <a:t>are attribute names and </a:t>
            </a:r>
            <a:r>
              <a:rPr lang="en-US" altLang="zh-CN" sz="2000" dirty="0">
                <a:solidFill>
                  <a:srgbClr val="FF0000"/>
                </a:solidFill>
              </a:rPr>
              <a:t>r</a:t>
            </a:r>
            <a:r>
              <a:rPr lang="en-US" altLang="zh-CN" sz="2000" dirty="0"/>
              <a:t> is a relation name.</a:t>
            </a:r>
          </a:p>
          <a:p>
            <a:pPr lvl="1"/>
            <a:endParaRPr lang="en-US" altLang="zh-CN" sz="2000" dirty="0"/>
          </a:p>
          <a:p>
            <a:pPr lvl="1"/>
            <a:r>
              <a:rPr lang="en-US" altLang="zh-CN" sz="2000" dirty="0"/>
              <a:t>The result is defined as the relation of k columns obtained by erasing the columns that are not listed</a:t>
            </a:r>
          </a:p>
          <a:p>
            <a:pPr lvl="1"/>
            <a:endParaRPr lang="en-US" altLang="zh-CN" sz="2000" dirty="0"/>
          </a:p>
          <a:p>
            <a:pPr lvl="1"/>
            <a:r>
              <a:rPr lang="en-US" altLang="zh-CN" sz="2000" dirty="0"/>
              <a:t>Duplicate rows removed from result, since relations are sets</a:t>
            </a:r>
          </a:p>
        </p:txBody>
      </p:sp>
      <p:pic>
        <p:nvPicPr>
          <p:cNvPr id="2" name="图片 1">
            <a:extLst>
              <a:ext uri="{FF2B5EF4-FFF2-40B4-BE49-F238E27FC236}">
                <a16:creationId xmlns:a16="http://schemas.microsoft.com/office/drawing/2014/main" id="{DAE7DC3B-8B78-4BA1-8BC8-68C855797CB7}"/>
              </a:ext>
            </a:extLst>
          </p:cNvPr>
          <p:cNvPicPr>
            <a:picLocks noChangeAspect="1"/>
          </p:cNvPicPr>
          <p:nvPr/>
        </p:nvPicPr>
        <p:blipFill>
          <a:blip r:embed="rId3"/>
          <a:stretch>
            <a:fillRect/>
          </a:stretch>
        </p:blipFill>
        <p:spPr>
          <a:xfrm>
            <a:off x="5381651" y="1423019"/>
            <a:ext cx="2719157" cy="2675476"/>
          </a:xfrm>
          <a:prstGeom prst="rect">
            <a:avLst/>
          </a:prstGeom>
        </p:spPr>
      </p:pic>
      <p:pic>
        <p:nvPicPr>
          <p:cNvPr id="5" name="图片 4">
            <a:extLst>
              <a:ext uri="{FF2B5EF4-FFF2-40B4-BE49-F238E27FC236}">
                <a16:creationId xmlns:a16="http://schemas.microsoft.com/office/drawing/2014/main" id="{2DC0EEF2-E236-4C60-873A-9356EE874ECB}"/>
              </a:ext>
            </a:extLst>
          </p:cNvPr>
          <p:cNvPicPr>
            <a:picLocks noChangeAspect="1"/>
          </p:cNvPicPr>
          <p:nvPr/>
        </p:nvPicPr>
        <p:blipFill>
          <a:blip r:embed="rId4"/>
          <a:stretch>
            <a:fillRect/>
          </a:stretch>
        </p:blipFill>
        <p:spPr>
          <a:xfrm>
            <a:off x="8723039" y="1423019"/>
            <a:ext cx="2427314" cy="260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761A3F2-5D85-4C58-92E6-7BA151E5577B}"/>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19459" name="Rectangle 3">
            <a:extLst>
              <a:ext uri="{FF2B5EF4-FFF2-40B4-BE49-F238E27FC236}">
                <a16:creationId xmlns:a16="http://schemas.microsoft.com/office/drawing/2014/main" id="{30DC059C-99BC-4A6B-82FB-925207CF401C}"/>
              </a:ext>
            </a:extLst>
          </p:cNvPr>
          <p:cNvSpPr>
            <a:spLocks noGrp="1" noChangeArrowheads="1"/>
          </p:cNvSpPr>
          <p:nvPr>
            <p:ph type="body" idx="4294967295"/>
          </p:nvPr>
        </p:nvSpPr>
        <p:spPr>
          <a:xfrm>
            <a:off x="596352" y="1780654"/>
            <a:ext cx="9980682" cy="4868862"/>
          </a:xfrm>
        </p:spPr>
        <p:txBody>
          <a:bodyPr/>
          <a:lstStyle/>
          <a:p>
            <a:r>
              <a:rPr lang="en-US" altLang="zh-CN" sz="2800" dirty="0">
                <a:solidFill>
                  <a:srgbClr val="FF0000"/>
                </a:solidFill>
              </a:rPr>
              <a:t>Project Operation</a:t>
            </a:r>
          </a:p>
          <a:p>
            <a:pPr lvl="1"/>
            <a:r>
              <a:rPr lang="en-US" altLang="zh-CN" sz="2000" dirty="0"/>
              <a:t>Example: To eliminate the </a:t>
            </a:r>
            <a:r>
              <a:rPr lang="en-US" altLang="zh-CN" sz="2000" dirty="0" err="1"/>
              <a:t>dept_name</a:t>
            </a:r>
            <a:r>
              <a:rPr lang="en-US" altLang="zh-CN" sz="2000" dirty="0"/>
              <a:t> attribute of instructor</a:t>
            </a:r>
            <a:br>
              <a:rPr lang="en-US" altLang="zh-CN" dirty="0"/>
            </a:br>
            <a:br>
              <a:rPr lang="en-US" altLang="zh-CN" dirty="0"/>
            </a:br>
            <a:r>
              <a:rPr lang="en-US" altLang="zh-CN" dirty="0"/>
              <a:t>         	 </a:t>
            </a:r>
            <a:r>
              <a:rPr lang="en-US" altLang="zh-CN" dirty="0">
                <a:sym typeface="Symbol" panose="05050102010706020507" pitchFamily="18" charset="2"/>
              </a:rPr>
              <a:t></a:t>
            </a:r>
            <a:r>
              <a:rPr lang="en-US" altLang="zh-CN" sz="2000" i="1" baseline="-25000" dirty="0"/>
              <a:t>ID, name, salary</a:t>
            </a:r>
            <a:r>
              <a:rPr lang="en-US" altLang="zh-CN" dirty="0"/>
              <a:t> (</a:t>
            </a:r>
            <a:r>
              <a:rPr lang="en-US" altLang="zh-CN" i="1" dirty="0"/>
              <a:t>instructor</a:t>
            </a:r>
            <a:r>
              <a:rPr lang="en-US" altLang="zh-CN" dirty="0"/>
              <a:t>) </a:t>
            </a:r>
            <a:br>
              <a:rPr lang="en-US" altLang="zh-CN" dirty="0"/>
            </a:br>
            <a:endParaRPr lang="en-US" altLang="zh-CN" dirty="0"/>
          </a:p>
        </p:txBody>
      </p:sp>
      <p:pic>
        <p:nvPicPr>
          <p:cNvPr id="19460" name="图片 4">
            <a:extLst>
              <a:ext uri="{FF2B5EF4-FFF2-40B4-BE49-F238E27FC236}">
                <a16:creationId xmlns:a16="http://schemas.microsoft.com/office/drawing/2014/main" id="{91A99044-58CB-46A9-A630-9D130B13E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95" y="3441700"/>
            <a:ext cx="27813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5">
            <a:extLst>
              <a:ext uri="{FF2B5EF4-FFF2-40B4-BE49-F238E27FC236}">
                <a16:creationId xmlns:a16="http://schemas.microsoft.com/office/drawing/2014/main" id="{B80A326C-4598-44AA-8D15-9AD6F8ADF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48" y="3429000"/>
            <a:ext cx="3384550"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66689D85-E427-429B-9C20-34FD4AAF6C9D}"/>
              </a:ext>
            </a:extLst>
          </p:cNvPr>
          <p:cNvPicPr>
            <a:picLocks noChangeAspect="1"/>
          </p:cNvPicPr>
          <p:nvPr/>
        </p:nvPicPr>
        <p:blipFill>
          <a:blip r:embed="rId5"/>
          <a:stretch>
            <a:fillRect/>
          </a:stretch>
        </p:blipFill>
        <p:spPr>
          <a:xfrm>
            <a:off x="8760478" y="1974489"/>
            <a:ext cx="2474243" cy="26527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4E5167F-95E0-47EA-AAE0-4A2423306921}"/>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20483" name="Rectangle 3">
            <a:extLst>
              <a:ext uri="{FF2B5EF4-FFF2-40B4-BE49-F238E27FC236}">
                <a16:creationId xmlns:a16="http://schemas.microsoft.com/office/drawing/2014/main" id="{D2BA706A-DF2F-41DC-92AF-F6C64264D090}"/>
              </a:ext>
            </a:extLst>
          </p:cNvPr>
          <p:cNvSpPr>
            <a:spLocks noGrp="1" noChangeArrowheads="1"/>
          </p:cNvSpPr>
          <p:nvPr>
            <p:ph type="body" idx="4294967295"/>
          </p:nvPr>
        </p:nvSpPr>
        <p:spPr>
          <a:xfrm>
            <a:off x="1104899" y="1634950"/>
            <a:ext cx="9980681" cy="4868863"/>
          </a:xfrm>
        </p:spPr>
        <p:txBody>
          <a:bodyPr>
            <a:normAutofit/>
          </a:bodyPr>
          <a:lstStyle/>
          <a:p>
            <a:r>
              <a:rPr lang="en-US" altLang="zh-CN" sz="2400" dirty="0">
                <a:solidFill>
                  <a:srgbClr val="FF0000"/>
                </a:solidFill>
              </a:rPr>
              <a:t>Composition of Relational Operations (</a:t>
            </a:r>
            <a:r>
              <a:rPr lang="zh-CN" altLang="zh-CN" sz="2400" dirty="0">
                <a:solidFill>
                  <a:srgbClr val="FF0000"/>
                </a:solidFill>
              </a:rPr>
              <a:t>关系运算的组合</a:t>
            </a:r>
            <a:r>
              <a:rPr lang="en-US" altLang="zh-CN" sz="2400" dirty="0">
                <a:solidFill>
                  <a:srgbClr val="FF0000"/>
                </a:solidFill>
              </a:rPr>
              <a:t>1)</a:t>
            </a:r>
          </a:p>
          <a:p>
            <a:endParaRPr lang="en-US" altLang="zh-CN" dirty="0"/>
          </a:p>
          <a:p>
            <a:pPr lvl="1"/>
            <a:r>
              <a:rPr lang="en-US" altLang="zh-CN" sz="2000" dirty="0"/>
              <a:t>Example: Find the name of all instructors in the Physics department</a:t>
            </a:r>
            <a:r>
              <a:rPr lang="en-US" altLang="zh-CN" dirty="0"/>
              <a:t>.</a:t>
            </a:r>
          </a:p>
          <a:p>
            <a:pPr marL="457200" lvl="1" indent="0">
              <a:buNone/>
            </a:pPr>
            <a:endParaRPr lang="en-US" altLang="zh-CN" dirty="0"/>
          </a:p>
          <a:p>
            <a:pPr marL="457200" lvl="1" indent="0">
              <a:buNone/>
            </a:pPr>
            <a:r>
              <a:rPr lang="en-US" altLang="zh-CN" dirty="0"/>
              <a:t>         	</a:t>
            </a:r>
            <a:r>
              <a:rPr lang="en-US" altLang="zh-CN" sz="2400" dirty="0">
                <a:solidFill>
                  <a:srgbClr val="FF0000"/>
                </a:solidFill>
              </a:rPr>
              <a:t> </a:t>
            </a:r>
            <a:r>
              <a:rPr lang="en-US" altLang="zh-CN" sz="2400" b="1" dirty="0">
                <a:solidFill>
                  <a:srgbClr val="FF0000"/>
                </a:solidFill>
                <a:sym typeface="Symbol" panose="05050102010706020507" pitchFamily="18" charset="2"/>
              </a:rPr>
              <a:t></a:t>
            </a:r>
            <a:r>
              <a:rPr lang="en-US" altLang="zh-CN" sz="2400" i="1" baseline="-25000" dirty="0">
                <a:solidFill>
                  <a:srgbClr val="FF0000"/>
                </a:solidFill>
                <a:sym typeface="Symbol" panose="05050102010706020507" pitchFamily="18" charset="2"/>
              </a:rPr>
              <a:t> </a:t>
            </a:r>
            <a:r>
              <a:rPr lang="en-US" altLang="zh-CN" sz="2400" i="1" baseline="-25000" dirty="0"/>
              <a:t>name </a:t>
            </a:r>
            <a:r>
              <a:rPr lang="en-US" altLang="zh-CN" sz="2400" i="1" dirty="0"/>
              <a:t> </a:t>
            </a:r>
            <a:r>
              <a:rPr lang="en-US" altLang="zh-CN" sz="2400" dirty="0"/>
              <a:t>(</a:t>
            </a:r>
            <a:r>
              <a:rPr lang="zh-CN" altLang="zh-CN" sz="2400" b="1" dirty="0">
                <a:solidFill>
                  <a:srgbClr val="FF0000"/>
                </a:solidFill>
              </a:rPr>
              <a:t>σ</a:t>
            </a:r>
            <a:r>
              <a:rPr lang="en-US" altLang="zh-CN" sz="2400" baseline="-25000" dirty="0" err="1"/>
              <a:t>dept_name</a:t>
            </a:r>
            <a:r>
              <a:rPr lang="en-US" altLang="zh-CN" sz="2400" baseline="-25000" dirty="0"/>
              <a:t> = "Physics"</a:t>
            </a:r>
            <a:r>
              <a:rPr lang="zh-CN" altLang="zh-CN" sz="2400" baseline="-25000" dirty="0"/>
              <a:t> </a:t>
            </a:r>
            <a:r>
              <a:rPr lang="en-US" altLang="zh-CN" sz="2400" dirty="0"/>
              <a:t>(instructor) )</a:t>
            </a:r>
          </a:p>
          <a:p>
            <a:endParaRPr lang="en-US" altLang="zh-CN" dirty="0"/>
          </a:p>
          <a:p>
            <a:pPr lvl="1"/>
            <a:r>
              <a:rPr lang="zh-CN" altLang="en-US" dirty="0"/>
              <a:t>由于关系运算的输入是一个或者两个关系，关系运算的结果依然是一个关系，因此可以将关系运算组合在一起，形成一个关系代数表达式，就像组合使用</a:t>
            </a:r>
            <a:r>
              <a:rPr lang="en-US" altLang="zh-CN" dirty="0"/>
              <a:t>+−∗÷</a:t>
            </a:r>
            <a:r>
              <a:rPr lang="zh-CN" altLang="en-US" dirty="0"/>
              <a:t>等算术运算符，形成一个算术表达式。</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12A49E5-A207-43D8-A7EC-D4CFA4A1D111}"/>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21507" name="Rectangle 3">
            <a:extLst>
              <a:ext uri="{FF2B5EF4-FFF2-40B4-BE49-F238E27FC236}">
                <a16:creationId xmlns:a16="http://schemas.microsoft.com/office/drawing/2014/main" id="{F1EF7F06-4BEB-47E7-B6D4-5E4599B8ACB8}"/>
              </a:ext>
            </a:extLst>
          </p:cNvPr>
          <p:cNvSpPr>
            <a:spLocks noGrp="1" noChangeArrowheads="1"/>
          </p:cNvSpPr>
          <p:nvPr>
            <p:ph type="body" idx="4294967295"/>
          </p:nvPr>
        </p:nvSpPr>
        <p:spPr>
          <a:xfrm>
            <a:off x="1104900" y="1468073"/>
            <a:ext cx="9205170" cy="5035287"/>
          </a:xfrm>
        </p:spPr>
        <p:txBody>
          <a:bodyPr>
            <a:normAutofit fontScale="85000" lnSpcReduction="20000"/>
          </a:bodyPr>
          <a:lstStyle/>
          <a:p>
            <a:endParaRPr lang="en-US" altLang="zh-CN" sz="2800" dirty="0">
              <a:solidFill>
                <a:srgbClr val="FF0000"/>
              </a:solidFill>
            </a:endParaRPr>
          </a:p>
          <a:p>
            <a:r>
              <a:rPr lang="en-US" altLang="zh-CN" sz="2800" dirty="0">
                <a:solidFill>
                  <a:srgbClr val="FF0000"/>
                </a:solidFill>
              </a:rPr>
              <a:t>Union Operation</a:t>
            </a:r>
          </a:p>
          <a:p>
            <a:endParaRPr lang="en-US" altLang="zh-CN" sz="2800" dirty="0"/>
          </a:p>
          <a:p>
            <a:pPr lvl="1"/>
            <a:r>
              <a:rPr lang="en-US" altLang="zh-CN" sz="2400" dirty="0"/>
              <a:t>Relations </a:t>
            </a:r>
            <a:r>
              <a:rPr lang="en-US" altLang="zh-CN" sz="2400" i="1" dirty="0"/>
              <a:t>r, s:</a:t>
            </a:r>
          </a:p>
          <a:p>
            <a:pPr lvl="1"/>
            <a:endParaRPr lang="en-US" altLang="zh-CN" sz="2400" i="1" dirty="0"/>
          </a:p>
          <a:p>
            <a:pPr lvl="1"/>
            <a:endParaRPr lang="en-US" altLang="zh-CN" sz="2400" i="1" dirty="0"/>
          </a:p>
          <a:p>
            <a:pPr lvl="1"/>
            <a:r>
              <a:rPr lang="en-US" altLang="zh-CN" sz="2400" dirty="0"/>
              <a:t>r </a:t>
            </a:r>
            <a:r>
              <a:rPr lang="en-US" altLang="zh-CN" sz="2400" dirty="0">
                <a:sym typeface="Symbol" panose="05050102010706020507" pitchFamily="18" charset="2"/>
              </a:rPr>
              <a:t> s</a:t>
            </a:r>
            <a:r>
              <a:rPr lang="en-US" altLang="zh-CN" sz="2400" dirty="0"/>
              <a:t>:</a:t>
            </a:r>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r>
              <a:rPr lang="zh-CN" altLang="en-US" sz="2400" dirty="0"/>
              <a:t>会对结果集进行去重</a:t>
            </a:r>
            <a:endParaRPr lang="en-US" altLang="zh-CN" sz="2400" dirty="0"/>
          </a:p>
        </p:txBody>
      </p:sp>
      <p:pic>
        <p:nvPicPr>
          <p:cNvPr id="21508" name="Picture 5">
            <a:extLst>
              <a:ext uri="{FF2B5EF4-FFF2-40B4-BE49-F238E27FC236}">
                <a16:creationId xmlns:a16="http://schemas.microsoft.com/office/drawing/2014/main" id="{0FC04E53-5DB4-4156-9B6C-FE5770F5D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072" y="2093999"/>
            <a:ext cx="2055812"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33B8A69D-612D-48AA-9275-5C9D660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606" y="4203730"/>
            <a:ext cx="15049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4ADB12B1-C324-4A6B-BECD-8BC74AD9D231}"/>
              </a:ext>
            </a:extLst>
          </p:cNvPr>
          <p:cNvPicPr>
            <a:picLocks noChangeAspect="1"/>
          </p:cNvPicPr>
          <p:nvPr/>
        </p:nvPicPr>
        <p:blipFill>
          <a:blip r:embed="rId5"/>
          <a:stretch>
            <a:fillRect/>
          </a:stretch>
        </p:blipFill>
        <p:spPr>
          <a:xfrm>
            <a:off x="7943563" y="3057316"/>
            <a:ext cx="3216213" cy="24496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EE6E15C-D4F6-4F9F-BED7-2B533B181EFC}"/>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22531" name="Rectangle 3">
            <a:extLst>
              <a:ext uri="{FF2B5EF4-FFF2-40B4-BE49-F238E27FC236}">
                <a16:creationId xmlns:a16="http://schemas.microsoft.com/office/drawing/2014/main" id="{DEAA1AF2-125D-4C15-A4FF-D1AD93C6BF53}"/>
              </a:ext>
            </a:extLst>
          </p:cNvPr>
          <p:cNvSpPr>
            <a:spLocks noGrp="1" noChangeArrowheads="1"/>
          </p:cNvSpPr>
          <p:nvPr>
            <p:ph type="body" idx="4294967295"/>
          </p:nvPr>
        </p:nvSpPr>
        <p:spPr>
          <a:xfrm>
            <a:off x="1104899" y="1652631"/>
            <a:ext cx="9980681" cy="4661847"/>
          </a:xfrm>
        </p:spPr>
        <p:txBody>
          <a:bodyPr>
            <a:normAutofit lnSpcReduction="10000"/>
          </a:bodyPr>
          <a:lstStyle/>
          <a:p>
            <a:r>
              <a:rPr lang="en-US" altLang="zh-CN" sz="2800" dirty="0">
                <a:solidFill>
                  <a:srgbClr val="FF0000"/>
                </a:solidFill>
              </a:rPr>
              <a:t>Union Operation</a:t>
            </a:r>
          </a:p>
          <a:p>
            <a:pPr lvl="1"/>
            <a:r>
              <a:rPr lang="en-US" altLang="zh-CN" sz="2000" dirty="0"/>
              <a:t>Notation:  </a:t>
            </a:r>
            <a:r>
              <a:rPr lang="en-US" altLang="zh-CN" sz="2000" i="1" dirty="0"/>
              <a:t>r</a:t>
            </a:r>
            <a:r>
              <a:rPr lang="en-US" altLang="zh-CN" sz="2000" dirty="0"/>
              <a:t> </a:t>
            </a:r>
            <a:r>
              <a:rPr lang="en-US" altLang="zh-CN" sz="2000" dirty="0">
                <a:sym typeface="Symbol" panose="05050102010706020507" pitchFamily="18" charset="2"/>
              </a:rPr>
              <a:t> </a:t>
            </a:r>
            <a:r>
              <a:rPr lang="en-US" altLang="zh-CN" sz="2000" i="1" dirty="0">
                <a:sym typeface="Symbol" panose="05050102010706020507" pitchFamily="18" charset="2"/>
              </a:rPr>
              <a:t>s</a:t>
            </a:r>
          </a:p>
          <a:p>
            <a:pPr lvl="1"/>
            <a:r>
              <a:rPr lang="en-US" altLang="zh-CN" sz="2000" dirty="0">
                <a:sym typeface="Symbol" panose="05050102010706020507" pitchFamily="18" charset="2"/>
              </a:rPr>
              <a:t>Defined as: </a:t>
            </a:r>
          </a:p>
          <a:p>
            <a:pPr lvl="1">
              <a:buFont typeface="Monotype Sorts"/>
              <a:buNone/>
            </a:pPr>
            <a:r>
              <a:rPr lang="en-US" altLang="zh-CN" sz="2000" dirty="0"/>
              <a:t>		</a:t>
            </a:r>
            <a:r>
              <a:rPr lang="en-US" altLang="zh-CN" sz="2000" i="1" dirty="0"/>
              <a:t>r</a:t>
            </a:r>
            <a:r>
              <a:rPr lang="en-US" altLang="zh-CN" sz="2000" dirty="0"/>
              <a:t>  </a:t>
            </a:r>
            <a:r>
              <a:rPr lang="en-US" altLang="zh-CN" sz="2000" dirty="0">
                <a:sym typeface="Symbol" panose="05050102010706020507" pitchFamily="18" charset="2"/>
              </a:rPr>
              <a:t> </a:t>
            </a:r>
            <a:r>
              <a:rPr lang="en-US" altLang="zh-CN" sz="2000" i="1" dirty="0">
                <a:sym typeface="Symbol" panose="05050102010706020507" pitchFamily="18" charset="2"/>
              </a:rPr>
              <a:t>s</a:t>
            </a:r>
            <a:r>
              <a:rPr lang="en-US" altLang="zh-CN" sz="2000" dirty="0">
                <a:sym typeface="Symbol" panose="05050102010706020507" pitchFamily="18" charset="2"/>
              </a:rPr>
              <a:t> = {</a:t>
            </a:r>
            <a:r>
              <a:rPr lang="en-US" altLang="zh-CN" sz="2000" i="1" dirty="0">
                <a:sym typeface="Symbol" panose="05050102010706020507" pitchFamily="18" charset="2"/>
              </a:rPr>
              <a:t>t</a:t>
            </a:r>
            <a:r>
              <a:rPr lang="en-US" altLang="zh-CN" sz="2000" dirty="0">
                <a:sym typeface="Symbol" panose="05050102010706020507" pitchFamily="18" charset="2"/>
              </a:rPr>
              <a:t> | </a:t>
            </a:r>
            <a:r>
              <a:rPr lang="en-US" altLang="zh-CN" sz="2000" i="1" dirty="0">
                <a:sym typeface="Symbol" panose="05050102010706020507" pitchFamily="18" charset="2"/>
              </a:rPr>
              <a:t>t</a:t>
            </a:r>
            <a:r>
              <a:rPr lang="en-US" altLang="zh-CN" sz="2000" dirty="0">
                <a:sym typeface="Symbol" panose="05050102010706020507" pitchFamily="18" charset="2"/>
              </a:rPr>
              <a:t>  </a:t>
            </a:r>
            <a:r>
              <a:rPr lang="en-US" altLang="zh-CN" sz="2000" i="1" dirty="0">
                <a:sym typeface="Symbol" panose="05050102010706020507" pitchFamily="18" charset="2"/>
              </a:rPr>
              <a:t>r</a:t>
            </a:r>
            <a:r>
              <a:rPr lang="en-US" altLang="zh-CN" sz="2000" dirty="0">
                <a:sym typeface="Symbol" panose="05050102010706020507" pitchFamily="18" charset="2"/>
              </a:rPr>
              <a:t> or</a:t>
            </a:r>
            <a:r>
              <a:rPr lang="en-US" altLang="zh-CN" sz="2000" i="1" dirty="0">
                <a:sym typeface="Symbol" panose="05050102010706020507" pitchFamily="18" charset="2"/>
              </a:rPr>
              <a:t> t</a:t>
            </a:r>
            <a:r>
              <a:rPr lang="en-US" altLang="zh-CN" sz="2000" dirty="0">
                <a:sym typeface="Symbol" panose="05050102010706020507" pitchFamily="18" charset="2"/>
              </a:rPr>
              <a:t>  </a:t>
            </a:r>
            <a:r>
              <a:rPr lang="en-US" altLang="zh-CN" sz="2000" i="1" dirty="0">
                <a:sym typeface="Symbol" panose="05050102010706020507" pitchFamily="18" charset="2"/>
              </a:rPr>
              <a:t>s</a:t>
            </a:r>
            <a:r>
              <a:rPr lang="en-US" altLang="zh-CN" sz="2000" dirty="0">
                <a:sym typeface="Symbol" panose="05050102010706020507" pitchFamily="18" charset="2"/>
              </a:rPr>
              <a:t>}</a:t>
            </a:r>
          </a:p>
          <a:p>
            <a:pPr lvl="1"/>
            <a:endParaRPr lang="en-US" altLang="zh-CN" sz="2000" dirty="0">
              <a:sym typeface="Symbol" panose="05050102010706020507" pitchFamily="18" charset="2"/>
            </a:endParaRPr>
          </a:p>
          <a:p>
            <a:pPr lvl="1"/>
            <a:r>
              <a:rPr lang="en-US" altLang="zh-CN" sz="2000" dirty="0">
                <a:sym typeface="Symbol" panose="05050102010706020507" pitchFamily="18" charset="2"/>
              </a:rPr>
              <a:t>For </a:t>
            </a:r>
            <a:r>
              <a:rPr lang="en-US" altLang="zh-CN" sz="2000" i="1" dirty="0"/>
              <a:t>r</a:t>
            </a:r>
            <a:r>
              <a:rPr lang="en-US" altLang="zh-CN" sz="2000" dirty="0"/>
              <a:t> </a:t>
            </a:r>
            <a:r>
              <a:rPr lang="en-US" altLang="zh-CN" sz="2000" dirty="0">
                <a:sym typeface="Symbol" panose="05050102010706020507" pitchFamily="18" charset="2"/>
              </a:rPr>
              <a:t> </a:t>
            </a:r>
            <a:r>
              <a:rPr lang="en-US" altLang="zh-CN" sz="2000" i="1" dirty="0">
                <a:sym typeface="Symbol" panose="05050102010706020507" pitchFamily="18" charset="2"/>
              </a:rPr>
              <a:t>s</a:t>
            </a:r>
            <a:r>
              <a:rPr lang="en-US" altLang="zh-CN" sz="2000" dirty="0">
                <a:sym typeface="Symbol" panose="05050102010706020507" pitchFamily="18" charset="2"/>
              </a:rPr>
              <a:t>  to be valid.</a:t>
            </a:r>
          </a:p>
          <a:p>
            <a:pPr lvl="1">
              <a:buFont typeface="Monotype Sorts"/>
              <a:buNone/>
            </a:pPr>
            <a:r>
              <a:rPr lang="en-US" altLang="zh-CN" sz="2000" i="1" dirty="0">
                <a:sym typeface="Symbol" panose="05050102010706020507" pitchFamily="18" charset="2"/>
              </a:rPr>
              <a:t>	</a:t>
            </a:r>
            <a:r>
              <a:rPr lang="en-US" altLang="zh-CN" sz="2000" dirty="0">
                <a:sym typeface="Symbol" panose="05050102010706020507" pitchFamily="18" charset="2"/>
              </a:rPr>
              <a:t>1.  </a:t>
            </a:r>
            <a:r>
              <a:rPr lang="en-US" altLang="zh-CN" sz="2000" i="1" dirty="0">
                <a:sym typeface="Symbol" panose="05050102010706020507" pitchFamily="18" charset="2"/>
              </a:rPr>
              <a:t>r,</a:t>
            </a:r>
            <a:r>
              <a:rPr lang="en-US" altLang="zh-CN" sz="2000" dirty="0">
                <a:sym typeface="Symbol" panose="05050102010706020507" pitchFamily="18" charset="2"/>
              </a:rPr>
              <a:t> </a:t>
            </a:r>
            <a:r>
              <a:rPr lang="en-US" altLang="zh-CN" sz="2000" i="1" dirty="0">
                <a:sym typeface="Symbol" panose="05050102010706020507" pitchFamily="18" charset="2"/>
              </a:rPr>
              <a:t>s</a:t>
            </a:r>
            <a:r>
              <a:rPr lang="en-US" altLang="zh-CN" sz="2000" dirty="0">
                <a:sym typeface="Symbol" panose="05050102010706020507" pitchFamily="18" charset="2"/>
              </a:rPr>
              <a:t> must have the </a:t>
            </a:r>
            <a:r>
              <a:rPr lang="en-US" altLang="zh-CN" sz="2000" i="1" dirty="0">
                <a:sym typeface="Symbol" panose="05050102010706020507" pitchFamily="18" charset="2"/>
              </a:rPr>
              <a:t>same </a:t>
            </a:r>
            <a:r>
              <a:rPr lang="zh-CN" altLang="en-US" sz="2000" i="1" dirty="0">
                <a:sym typeface="Symbol" panose="05050102010706020507" pitchFamily="18" charset="2"/>
              </a:rPr>
              <a:t> </a:t>
            </a:r>
            <a:r>
              <a:rPr lang="en-US" altLang="zh-CN" sz="2000" b="1" dirty="0">
                <a:solidFill>
                  <a:schemeClr val="tx2"/>
                </a:solidFill>
                <a:sym typeface="Symbol" panose="05050102010706020507" pitchFamily="18" charset="2"/>
              </a:rPr>
              <a:t>arity</a:t>
            </a:r>
            <a:r>
              <a:rPr lang="en-US" altLang="zh-CN" sz="2000" dirty="0">
                <a:sym typeface="Symbol" panose="05050102010706020507" pitchFamily="18" charset="2"/>
              </a:rPr>
              <a:t> (same number of attributes)</a:t>
            </a:r>
          </a:p>
          <a:p>
            <a:pPr lvl="1">
              <a:buFont typeface="Monotype Sorts"/>
              <a:buNone/>
            </a:pPr>
            <a:r>
              <a:rPr lang="en-US" altLang="zh-CN" sz="2000" dirty="0">
                <a:sym typeface="Symbol" panose="05050102010706020507" pitchFamily="18" charset="2"/>
              </a:rPr>
              <a:t>	2.  The attribute domains must be </a:t>
            </a:r>
            <a:r>
              <a:rPr lang="en-US" altLang="zh-CN" sz="2000" b="1" dirty="0">
                <a:solidFill>
                  <a:schemeClr val="tx2"/>
                </a:solidFill>
                <a:sym typeface="Symbol" panose="05050102010706020507" pitchFamily="18" charset="2"/>
              </a:rPr>
              <a:t>compatible</a:t>
            </a:r>
          </a:p>
          <a:p>
            <a:pPr lvl="1">
              <a:buFont typeface="Monotype Sorts"/>
              <a:buNone/>
            </a:pPr>
            <a:r>
              <a:rPr lang="en-US" altLang="zh-CN" sz="2000" b="1" dirty="0">
                <a:solidFill>
                  <a:schemeClr val="tx2"/>
                </a:solidFill>
                <a:sym typeface="Symbol" panose="05050102010706020507" pitchFamily="18" charset="2"/>
              </a:rPr>
              <a:t>   </a:t>
            </a:r>
            <a:r>
              <a:rPr lang="en-US" altLang="zh-CN" sz="2000" dirty="0">
                <a:sym typeface="Symbol" panose="05050102010706020507" pitchFamily="18" charset="2"/>
              </a:rPr>
              <a:t> (example:      2</a:t>
            </a:r>
            <a:r>
              <a:rPr lang="en-US" altLang="zh-CN" sz="2000" baseline="30000" dirty="0">
                <a:sym typeface="Symbol" panose="05050102010706020507" pitchFamily="18" charset="2"/>
              </a:rPr>
              <a:t>nd</a:t>
            </a:r>
            <a:r>
              <a:rPr lang="en-US" altLang="zh-CN" sz="2000" dirty="0">
                <a:sym typeface="Symbol" panose="05050102010706020507" pitchFamily="18" charset="2"/>
              </a:rPr>
              <a:t>  column  of </a:t>
            </a:r>
            <a:r>
              <a:rPr lang="en-US" altLang="zh-CN" sz="2000" i="1" dirty="0">
                <a:sym typeface="Symbol" panose="05050102010706020507" pitchFamily="18" charset="2"/>
              </a:rPr>
              <a:t>r</a:t>
            </a:r>
            <a:r>
              <a:rPr lang="en-US" altLang="zh-CN" sz="2000" dirty="0">
                <a:sym typeface="Symbol" panose="05050102010706020507" pitchFamily="18" charset="2"/>
              </a:rPr>
              <a:t>  deals with the same type of values as does    </a:t>
            </a:r>
          </a:p>
          <a:p>
            <a:pPr lvl="1">
              <a:buFont typeface="Monotype Sorts"/>
              <a:buNone/>
            </a:pPr>
            <a:r>
              <a:rPr lang="en-US" altLang="zh-CN" sz="2000" dirty="0">
                <a:sym typeface="Symbol" panose="05050102010706020507" pitchFamily="18" charset="2"/>
              </a:rPr>
              <a:t>                   the 2</a:t>
            </a:r>
            <a:r>
              <a:rPr lang="en-US" altLang="zh-CN" sz="2000" baseline="30000" dirty="0">
                <a:sym typeface="Symbol" panose="05050102010706020507" pitchFamily="18" charset="2"/>
              </a:rPr>
              <a:t>nd  </a:t>
            </a:r>
            <a:r>
              <a:rPr lang="en-US" altLang="zh-CN" sz="2000" dirty="0">
                <a:sym typeface="Symbol" panose="05050102010706020507" pitchFamily="18" charset="2"/>
              </a:rPr>
              <a:t> column  of </a:t>
            </a:r>
            <a:r>
              <a:rPr lang="en-US" altLang="zh-CN" sz="2000" i="1" dirty="0">
                <a:sym typeface="Symbol" panose="05050102010706020507" pitchFamily="18" charset="2"/>
              </a:rPr>
              <a:t>s  </a:t>
            </a:r>
            <a:r>
              <a:rPr lang="en-US" altLang="zh-CN" sz="2000" dirty="0">
                <a:sym typeface="Symbol" panose="05050102010706020507" pitchFamily="18" charset="2"/>
              </a:rPr>
              <a:t>)</a:t>
            </a:r>
            <a:endParaRPr lang="en-US" altLang="zh-CN" sz="2000" dirty="0"/>
          </a:p>
          <a:p>
            <a:pPr lvl="1"/>
            <a:endParaRPr lang="en-US" altLang="zh-CN" sz="2000" dirty="0">
              <a:sym typeface="Symbol" panose="05050102010706020507" pitchFamily="18" charset="2"/>
            </a:endParaRPr>
          </a:p>
          <a:p>
            <a:pPr lvl="1"/>
            <a:endParaRPr lang="en-US" altLang="zh-CN" sz="2000" dirty="0">
              <a:sym typeface="Symbol" panose="05050102010706020507" pitchFamily="18" charset="2"/>
            </a:endParaRPr>
          </a:p>
          <a:p>
            <a:pPr lvl="1"/>
            <a:r>
              <a:rPr lang="zh-CN" altLang="en-US" sz="2000" dirty="0">
                <a:solidFill>
                  <a:srgbClr val="7030A0"/>
                </a:solidFill>
                <a:sym typeface="Symbol" panose="05050102010706020507" pitchFamily="18" charset="2"/>
              </a:rPr>
              <a:t>集合并的物理意义（对应于</a:t>
            </a:r>
            <a:r>
              <a:rPr lang="zh-CN" altLang="en-US" sz="2000" dirty="0">
                <a:solidFill>
                  <a:srgbClr val="FF0000"/>
                </a:solidFill>
                <a:sym typeface="Symbol" panose="05050102010706020507" pitchFamily="18" charset="2"/>
              </a:rPr>
              <a:t>为关系增加一些元组</a:t>
            </a:r>
            <a:r>
              <a:rPr lang="zh-CN" altLang="en-US" sz="2000" dirty="0">
                <a:solidFill>
                  <a:srgbClr val="7030A0"/>
                </a:solidFill>
                <a:sym typeface="Symbol" panose="05050102010706020507" pitchFamily="18" charset="2"/>
              </a:rPr>
              <a:t>的操作）</a:t>
            </a:r>
            <a:endParaRPr lang="en-US" altLang="zh-CN" sz="2000" dirty="0">
              <a:solidFill>
                <a:srgbClr val="7030A0"/>
              </a:solidFill>
              <a:sym typeface="Symbol" panose="05050102010706020507" pitchFamily="18" charset="2"/>
            </a:endParaRPr>
          </a:p>
          <a:p>
            <a:pPr lvl="1"/>
            <a:endParaRPr lang="en-US" altLang="zh-CN" sz="2000" dirty="0">
              <a:solidFill>
                <a:srgbClr val="7030A0"/>
              </a:solidFill>
              <a:sym typeface="Symbol" panose="05050102010706020507" pitchFamily="18" charset="2"/>
            </a:endParaRPr>
          </a:p>
          <a:p>
            <a:pPr lvl="1"/>
            <a:endParaRPr lang="en-US" altLang="zh-CN" sz="2000" dirty="0">
              <a:sym typeface="Symbol" panose="05050102010706020507" pitchFamily="18" charset="2"/>
            </a:endParaRPr>
          </a:p>
        </p:txBody>
      </p:sp>
      <p:pic>
        <p:nvPicPr>
          <p:cNvPr id="22532" name="Picture 6">
            <a:extLst>
              <a:ext uri="{FF2B5EF4-FFF2-40B4-BE49-F238E27FC236}">
                <a16:creationId xmlns:a16="http://schemas.microsoft.com/office/drawing/2014/main" id="{88A2819C-103F-4F78-8C40-6D16F86B9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160" y="2306012"/>
            <a:ext cx="15049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B31A6EB8-8761-481B-90EC-DBBD0E2B74CD}"/>
              </a:ext>
            </a:extLst>
          </p:cNvPr>
          <p:cNvPicPr>
            <a:picLocks noChangeAspect="1"/>
          </p:cNvPicPr>
          <p:nvPr/>
        </p:nvPicPr>
        <p:blipFill>
          <a:blip r:embed="rId4"/>
          <a:stretch>
            <a:fillRect/>
          </a:stretch>
        </p:blipFill>
        <p:spPr>
          <a:xfrm>
            <a:off x="8904303" y="1623232"/>
            <a:ext cx="2370882" cy="18057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ADB4E7DA-1683-421B-B3F3-C764AAE91339}"/>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23555" name="Rectangle 3">
            <a:extLst>
              <a:ext uri="{FF2B5EF4-FFF2-40B4-BE49-F238E27FC236}">
                <a16:creationId xmlns:a16="http://schemas.microsoft.com/office/drawing/2014/main" id="{44556CF0-7DA6-4397-9EB5-03E9EDE86EBA}"/>
              </a:ext>
            </a:extLst>
          </p:cNvPr>
          <p:cNvSpPr>
            <a:spLocks noGrp="1" noChangeArrowheads="1"/>
          </p:cNvSpPr>
          <p:nvPr>
            <p:ph type="body" idx="4294967295"/>
          </p:nvPr>
        </p:nvSpPr>
        <p:spPr>
          <a:xfrm>
            <a:off x="704675" y="2334827"/>
            <a:ext cx="10578517" cy="3891435"/>
          </a:xfrm>
        </p:spPr>
        <p:txBody>
          <a:bodyPr/>
          <a:lstStyle/>
          <a:p>
            <a:r>
              <a:rPr lang="en-US" altLang="zh-CN" sz="2800" dirty="0">
                <a:solidFill>
                  <a:srgbClr val="FF0000"/>
                </a:solidFill>
              </a:rPr>
              <a:t>Union Operation</a:t>
            </a:r>
          </a:p>
          <a:p>
            <a:pPr lvl="1">
              <a:lnSpc>
                <a:spcPct val="140000"/>
              </a:lnSpc>
            </a:pPr>
            <a:r>
              <a:rPr lang="en-US" altLang="zh-CN" sz="2000" dirty="0"/>
              <a:t>Example: to find all courses taught in the Fall 2009 semester, or in the Spring 2010 semester, or in both</a:t>
            </a:r>
          </a:p>
          <a:p>
            <a:pPr marL="457200" lvl="1" indent="0">
              <a:lnSpc>
                <a:spcPct val="140000"/>
              </a:lnSpc>
              <a:buNone/>
            </a:pPr>
            <a:r>
              <a:rPr lang="en-US" altLang="zh-CN" sz="1800" dirty="0">
                <a:sym typeface="Symbol" panose="05050102010706020507" pitchFamily="18" charset="2"/>
              </a:rPr>
              <a:t></a:t>
            </a:r>
            <a:r>
              <a:rPr lang="en-US" altLang="zh-CN" sz="1800" i="1" baseline="-25000" dirty="0" err="1"/>
              <a:t>course_id</a:t>
            </a:r>
            <a:r>
              <a:rPr lang="en-US" altLang="zh-CN" sz="1800" dirty="0"/>
              <a:t> (</a:t>
            </a:r>
            <a:r>
              <a:rPr lang="en-US" altLang="zh-CN" sz="1800" i="1" dirty="0">
                <a:sym typeface="Symbol" panose="05050102010706020507" pitchFamily="18" charset="2"/>
              </a:rPr>
              <a:t></a:t>
            </a:r>
            <a:r>
              <a:rPr lang="en-US" altLang="zh-CN" sz="1800" dirty="0">
                <a:sym typeface="Symbol" panose="05050102010706020507" pitchFamily="18" charset="2"/>
              </a:rPr>
              <a:t> </a:t>
            </a:r>
            <a:r>
              <a:rPr lang="en-US" altLang="zh-CN" sz="1800" i="1" baseline="-25000" dirty="0">
                <a:sym typeface="Symbol" panose="05050102010706020507" pitchFamily="18" charset="2"/>
              </a:rPr>
              <a:t>semester=“Fall”  </a:t>
            </a:r>
            <a:r>
              <a:rPr lang="el-GR" altLang="zh-CN" sz="1800" i="1" baseline="-25000" dirty="0">
                <a:sym typeface="Symbol" panose="05050102010706020507" pitchFamily="18" charset="2"/>
              </a:rPr>
              <a:t>Λ</a:t>
            </a:r>
            <a:r>
              <a:rPr lang="en-US" altLang="zh-CN" sz="1800" i="1" baseline="-25000" dirty="0">
                <a:sym typeface="Symbol" panose="05050102010706020507" pitchFamily="18" charset="2"/>
              </a:rPr>
              <a:t> year=2009 </a:t>
            </a:r>
            <a:r>
              <a:rPr lang="en-US" altLang="zh-CN" sz="1800" dirty="0">
                <a:sym typeface="Symbol" panose="05050102010706020507" pitchFamily="18" charset="2"/>
              </a:rPr>
              <a:t>(</a:t>
            </a:r>
            <a:r>
              <a:rPr lang="en-US" altLang="zh-CN" sz="1800" i="1" dirty="0">
                <a:sym typeface="Symbol" panose="05050102010706020507" pitchFamily="18" charset="2"/>
              </a:rPr>
              <a:t>section</a:t>
            </a:r>
            <a:r>
              <a:rPr lang="en-US" altLang="zh-CN" sz="1800" dirty="0">
                <a:sym typeface="Symbol" panose="05050102010706020507" pitchFamily="18" charset="2"/>
              </a:rPr>
              <a:t>))  </a:t>
            </a:r>
            <a:r>
              <a:rPr lang="en-US" altLang="zh-CN" sz="2400" dirty="0">
                <a:sym typeface="Symbol" panose="05050102010706020507" pitchFamily="18" charset="2"/>
              </a:rPr>
              <a:t> </a:t>
            </a:r>
            <a:r>
              <a:rPr lang="en-US" altLang="zh-CN" sz="2400" b="1" dirty="0">
                <a:solidFill>
                  <a:srgbClr val="FF0000"/>
                </a:solidFill>
                <a:sym typeface="Symbol" panose="05050102010706020507" pitchFamily="18" charset="2"/>
              </a:rPr>
              <a:t></a:t>
            </a:r>
            <a:r>
              <a:rPr lang="en-US" altLang="zh-CN" sz="2400" dirty="0">
                <a:sym typeface="Symbol" panose="05050102010706020507" pitchFamily="18" charset="2"/>
              </a:rPr>
              <a:t>   </a:t>
            </a:r>
            <a:r>
              <a:rPr lang="en-US" altLang="zh-CN" sz="1800" dirty="0">
                <a:sym typeface="Symbol" panose="05050102010706020507" pitchFamily="18" charset="2"/>
              </a:rPr>
              <a:t></a:t>
            </a:r>
            <a:r>
              <a:rPr lang="en-US" altLang="zh-CN" sz="1800" i="1" baseline="-25000" dirty="0" err="1"/>
              <a:t>course_id</a:t>
            </a:r>
            <a:r>
              <a:rPr lang="en-US" altLang="zh-CN" sz="1800" dirty="0"/>
              <a:t> (</a:t>
            </a:r>
            <a:r>
              <a:rPr lang="en-US" altLang="zh-CN" sz="1800" i="1" dirty="0">
                <a:sym typeface="Symbol" panose="05050102010706020507" pitchFamily="18" charset="2"/>
              </a:rPr>
              <a:t></a:t>
            </a:r>
            <a:r>
              <a:rPr lang="en-US" altLang="zh-CN" sz="1800" dirty="0">
                <a:sym typeface="Symbol" panose="05050102010706020507" pitchFamily="18" charset="2"/>
              </a:rPr>
              <a:t> </a:t>
            </a:r>
            <a:r>
              <a:rPr lang="en-US" altLang="zh-CN" sz="1800" i="1" baseline="-25000" dirty="0">
                <a:sym typeface="Symbol" panose="05050102010706020507" pitchFamily="18" charset="2"/>
              </a:rPr>
              <a:t>semester=“Spring”  </a:t>
            </a:r>
            <a:r>
              <a:rPr lang="el-GR" altLang="zh-CN" sz="1800" i="1" baseline="-25000" dirty="0">
                <a:sym typeface="Symbol" panose="05050102010706020507" pitchFamily="18" charset="2"/>
              </a:rPr>
              <a:t>Λ</a:t>
            </a:r>
            <a:r>
              <a:rPr lang="en-US" altLang="zh-CN" sz="1800" i="1" baseline="-25000" dirty="0">
                <a:sym typeface="Symbol" panose="05050102010706020507" pitchFamily="18" charset="2"/>
              </a:rPr>
              <a:t> year=2010 </a:t>
            </a:r>
            <a:r>
              <a:rPr lang="en-US" altLang="zh-CN" sz="1800" dirty="0">
                <a:sym typeface="Symbol" panose="05050102010706020507" pitchFamily="18" charset="2"/>
              </a:rPr>
              <a:t>(</a:t>
            </a:r>
            <a:r>
              <a:rPr lang="en-US" altLang="zh-CN" sz="1800" i="1" dirty="0">
                <a:sym typeface="Symbol" panose="05050102010706020507" pitchFamily="18" charset="2"/>
              </a:rPr>
              <a:t>section</a:t>
            </a:r>
            <a:r>
              <a:rPr lang="en-US" altLang="zh-CN" sz="1800" dirty="0">
                <a:sym typeface="Symbol" panose="05050102010706020507" pitchFamily="18" charset="2"/>
              </a:rPr>
              <a:t>))</a:t>
            </a:r>
          </a:p>
          <a:p>
            <a:pPr lvl="1"/>
            <a:endParaRPr lang="en-US" altLang="zh-CN" sz="2000" dirty="0"/>
          </a:p>
          <a:p>
            <a:pPr lvl="1"/>
            <a:endParaRPr lang="en-US" altLang="zh-CN" sz="2000" dirty="0"/>
          </a:p>
        </p:txBody>
      </p:sp>
      <p:pic>
        <p:nvPicPr>
          <p:cNvPr id="23556" name="图片 3">
            <a:extLst>
              <a:ext uri="{FF2B5EF4-FFF2-40B4-BE49-F238E27FC236}">
                <a16:creationId xmlns:a16="http://schemas.microsoft.com/office/drawing/2014/main" id="{99AF0A86-1C25-437F-909E-DB377DDE0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249" y="4338638"/>
            <a:ext cx="366712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4">
            <a:extLst>
              <a:ext uri="{FF2B5EF4-FFF2-40B4-BE49-F238E27FC236}">
                <a16:creationId xmlns:a16="http://schemas.microsoft.com/office/drawing/2014/main" id="{8D2014DD-CD0F-499C-ABC8-10200B5FC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106" y="4409923"/>
            <a:ext cx="50292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58688920-D5ED-4C7E-9C1D-29C1B28BAA7B}"/>
              </a:ext>
            </a:extLst>
          </p:cNvPr>
          <p:cNvPicPr>
            <a:picLocks noChangeAspect="1"/>
          </p:cNvPicPr>
          <p:nvPr/>
        </p:nvPicPr>
        <p:blipFill>
          <a:blip r:embed="rId5"/>
          <a:stretch>
            <a:fillRect/>
          </a:stretch>
        </p:blipFill>
        <p:spPr>
          <a:xfrm>
            <a:off x="8194089" y="1398808"/>
            <a:ext cx="1953632" cy="1487972"/>
          </a:xfrm>
          <a:prstGeom prst="rect">
            <a:avLst/>
          </a:prstGeom>
        </p:spPr>
      </p:pic>
      <p:pic>
        <p:nvPicPr>
          <p:cNvPr id="7" name="Picture 6">
            <a:extLst>
              <a:ext uri="{FF2B5EF4-FFF2-40B4-BE49-F238E27FC236}">
                <a16:creationId xmlns:a16="http://schemas.microsoft.com/office/drawing/2014/main" id="{8AF66975-C7EB-4101-838F-C501ED005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6143" y="1690356"/>
            <a:ext cx="15049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7D76EBC-C75D-4082-BFDF-665880189C5A}"/>
              </a:ext>
            </a:extLst>
          </p:cNvPr>
          <p:cNvSpPr>
            <a:spLocks noGrp="1" noChangeArrowheads="1"/>
          </p:cNvSpPr>
          <p:nvPr>
            <p:ph type="title"/>
          </p:nvPr>
        </p:nvSpPr>
        <p:spPr/>
        <p:txBody>
          <a:bodyPr>
            <a:normAutofit/>
          </a:bodyPr>
          <a:lstStyle/>
          <a:p>
            <a:r>
              <a:rPr lang="en-US" altLang="zh-CN" sz="3600"/>
              <a:t>Formal  Relational Query Languages</a:t>
            </a:r>
          </a:p>
        </p:txBody>
      </p:sp>
      <p:sp>
        <p:nvSpPr>
          <p:cNvPr id="6147" name="Rectangle 3">
            <a:extLst>
              <a:ext uri="{FF2B5EF4-FFF2-40B4-BE49-F238E27FC236}">
                <a16:creationId xmlns:a16="http://schemas.microsoft.com/office/drawing/2014/main" id="{671CF7FC-512A-473E-AB46-FF420E0417E1}"/>
              </a:ext>
            </a:extLst>
          </p:cNvPr>
          <p:cNvSpPr>
            <a:spLocks noGrp="1" noChangeArrowheads="1"/>
          </p:cNvSpPr>
          <p:nvPr>
            <p:ph type="body" idx="4294967295"/>
          </p:nvPr>
        </p:nvSpPr>
        <p:spPr>
          <a:xfrm>
            <a:off x="1104900" y="1933828"/>
            <a:ext cx="9980682" cy="3313112"/>
          </a:xfrm>
        </p:spPr>
        <p:txBody>
          <a:bodyPr>
            <a:normAutofit/>
          </a:bodyPr>
          <a:lstStyle/>
          <a:p>
            <a:r>
              <a:rPr lang="en-US" altLang="zh-CN" sz="2400" dirty="0">
                <a:solidFill>
                  <a:srgbClr val="FF0000"/>
                </a:solidFill>
              </a:rPr>
              <a:t>Relational Algebra                     </a:t>
            </a:r>
            <a:r>
              <a:rPr lang="en-US" altLang="zh-CN" sz="2400" dirty="0"/>
              <a:t>(</a:t>
            </a:r>
            <a:r>
              <a:rPr lang="zh-CN" altLang="en-US" sz="2400" dirty="0"/>
              <a:t>过程化语言</a:t>
            </a:r>
            <a:r>
              <a:rPr lang="en-US" altLang="zh-CN" sz="2400" dirty="0"/>
              <a:t>Procedural language)</a:t>
            </a:r>
          </a:p>
          <a:p>
            <a:endParaRPr lang="en-US" altLang="zh-CN" sz="2400" dirty="0"/>
          </a:p>
          <a:p>
            <a:r>
              <a:rPr lang="en-US" altLang="zh-CN" sz="2400" dirty="0">
                <a:solidFill>
                  <a:srgbClr val="FF0000"/>
                </a:solidFill>
              </a:rPr>
              <a:t>Tuple Relational Calculus           </a:t>
            </a:r>
            <a:r>
              <a:rPr lang="en-US" altLang="zh-CN" sz="2400" dirty="0"/>
              <a:t>(</a:t>
            </a:r>
            <a:r>
              <a:rPr lang="zh-CN" altLang="en-US" sz="2400" dirty="0"/>
              <a:t>声明式语言</a:t>
            </a:r>
            <a:r>
              <a:rPr lang="en-US" altLang="zh-CN" sz="2400" dirty="0"/>
              <a:t>)</a:t>
            </a:r>
          </a:p>
          <a:p>
            <a:endParaRPr lang="en-US" altLang="zh-CN" sz="2400" dirty="0"/>
          </a:p>
          <a:p>
            <a:r>
              <a:rPr lang="en-US" altLang="zh-CN" sz="2400" dirty="0">
                <a:solidFill>
                  <a:srgbClr val="FF0000"/>
                </a:solidFill>
              </a:rPr>
              <a:t>Domain Relational Calculus        </a:t>
            </a:r>
            <a:r>
              <a:rPr lang="en-US" altLang="zh-CN" sz="2400" dirty="0"/>
              <a:t>(</a:t>
            </a:r>
            <a:r>
              <a:rPr lang="zh-CN" altLang="en-US" sz="2400" dirty="0"/>
              <a:t>声明式语言</a:t>
            </a:r>
            <a:r>
              <a:rPr lang="en-US" altLang="zh-CN" sz="2400"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C2903AD-D166-4386-BABB-8B9D92AC9FA0}"/>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24579" name="Rectangle 3">
            <a:extLst>
              <a:ext uri="{FF2B5EF4-FFF2-40B4-BE49-F238E27FC236}">
                <a16:creationId xmlns:a16="http://schemas.microsoft.com/office/drawing/2014/main" id="{115B2F11-208F-45BD-8C74-71FD55BA078E}"/>
              </a:ext>
            </a:extLst>
          </p:cNvPr>
          <p:cNvSpPr>
            <a:spLocks noGrp="1" noChangeArrowheads="1"/>
          </p:cNvSpPr>
          <p:nvPr>
            <p:ph type="body" idx="4294967295"/>
          </p:nvPr>
        </p:nvSpPr>
        <p:spPr>
          <a:xfrm>
            <a:off x="1104899" y="1737919"/>
            <a:ext cx="9980681" cy="4876800"/>
          </a:xfrm>
        </p:spPr>
        <p:txBody>
          <a:bodyPr/>
          <a:lstStyle/>
          <a:p>
            <a:r>
              <a:rPr lang="en-US" altLang="zh-CN" sz="2800" dirty="0">
                <a:solidFill>
                  <a:srgbClr val="FF0000"/>
                </a:solidFill>
              </a:rPr>
              <a:t>Set difference of two relations</a:t>
            </a:r>
          </a:p>
          <a:p>
            <a:pPr lvl="1"/>
            <a:endParaRPr lang="en-US" altLang="zh-CN" sz="2400" dirty="0"/>
          </a:p>
          <a:p>
            <a:pPr lvl="1"/>
            <a:endParaRPr lang="en-US" altLang="zh-CN" sz="2400" dirty="0"/>
          </a:p>
          <a:p>
            <a:pPr lvl="1"/>
            <a:r>
              <a:rPr lang="en-US" altLang="zh-CN" sz="2400" dirty="0"/>
              <a:t>Relations </a:t>
            </a:r>
            <a:r>
              <a:rPr lang="en-US" altLang="zh-CN" sz="2400" i="1" dirty="0"/>
              <a:t>r, s:</a:t>
            </a:r>
          </a:p>
          <a:p>
            <a:pPr lvl="1"/>
            <a:endParaRPr lang="en-US" altLang="zh-CN" sz="2400" i="1" dirty="0"/>
          </a:p>
          <a:p>
            <a:pPr lvl="1"/>
            <a:endParaRPr lang="en-US" altLang="zh-CN" sz="2400" i="1" dirty="0"/>
          </a:p>
          <a:p>
            <a:pPr lvl="1"/>
            <a:endParaRPr lang="en-US" altLang="zh-CN" sz="2400" dirty="0"/>
          </a:p>
          <a:p>
            <a:pPr lvl="1"/>
            <a:r>
              <a:rPr lang="en-US" altLang="zh-CN" sz="2400" dirty="0"/>
              <a:t>r </a:t>
            </a:r>
            <a:r>
              <a:rPr lang="en-US" altLang="zh-CN" sz="2400" i="1" dirty="0">
                <a:sym typeface="Symbol" panose="05050102010706020507" pitchFamily="18" charset="2"/>
              </a:rPr>
              <a:t>–</a:t>
            </a:r>
            <a:r>
              <a:rPr lang="en-US" altLang="zh-CN" sz="2400" dirty="0">
                <a:sym typeface="Symbol" panose="05050102010706020507" pitchFamily="18" charset="2"/>
              </a:rPr>
              <a:t> s</a:t>
            </a:r>
            <a:r>
              <a:rPr lang="en-US" altLang="zh-CN" sz="2400" dirty="0"/>
              <a:t>:</a:t>
            </a:r>
            <a:endParaRPr lang="en-US" altLang="zh-CN" dirty="0"/>
          </a:p>
        </p:txBody>
      </p:sp>
      <p:pic>
        <p:nvPicPr>
          <p:cNvPr id="24580" name="Picture 5">
            <a:extLst>
              <a:ext uri="{FF2B5EF4-FFF2-40B4-BE49-F238E27FC236}">
                <a16:creationId xmlns:a16="http://schemas.microsoft.com/office/drawing/2014/main" id="{122620B9-5C61-4641-973C-79AC259B5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228" y="3032076"/>
            <a:ext cx="2554287" cy="323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7632B9B0-5CE3-4649-AEB9-328FCD170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240" y="5230887"/>
            <a:ext cx="1704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9BF5DFFC-81DD-4A98-A6D6-8EFB8915F243}"/>
              </a:ext>
            </a:extLst>
          </p:cNvPr>
          <p:cNvPicPr>
            <a:picLocks noChangeAspect="1"/>
          </p:cNvPicPr>
          <p:nvPr/>
        </p:nvPicPr>
        <p:blipFill>
          <a:blip r:embed="rId5"/>
          <a:stretch>
            <a:fillRect/>
          </a:stretch>
        </p:blipFill>
        <p:spPr>
          <a:xfrm>
            <a:off x="7984823" y="1954051"/>
            <a:ext cx="3100757" cy="24956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056D497-187D-41FB-B568-02916B458849}"/>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25603" name="Rectangle 3">
            <a:extLst>
              <a:ext uri="{FF2B5EF4-FFF2-40B4-BE49-F238E27FC236}">
                <a16:creationId xmlns:a16="http://schemas.microsoft.com/office/drawing/2014/main" id="{CD722192-76FE-4CDC-A8D3-4EBAD6DCB865}"/>
              </a:ext>
            </a:extLst>
          </p:cNvPr>
          <p:cNvSpPr>
            <a:spLocks noGrp="1" noChangeArrowheads="1"/>
          </p:cNvSpPr>
          <p:nvPr>
            <p:ph type="body" idx="4294967295"/>
          </p:nvPr>
        </p:nvSpPr>
        <p:spPr>
          <a:xfrm>
            <a:off x="1104900" y="1603695"/>
            <a:ext cx="9918234" cy="4876800"/>
          </a:xfrm>
        </p:spPr>
        <p:txBody>
          <a:bodyPr/>
          <a:lstStyle/>
          <a:p>
            <a:r>
              <a:rPr lang="en-US" altLang="zh-CN" sz="2800" dirty="0">
                <a:solidFill>
                  <a:srgbClr val="FF0000"/>
                </a:solidFill>
              </a:rPr>
              <a:t>Set difference of two relations</a:t>
            </a:r>
          </a:p>
          <a:p>
            <a:pPr lvl="1">
              <a:spcBef>
                <a:spcPct val="60000"/>
              </a:spcBef>
            </a:pPr>
            <a:r>
              <a:rPr lang="en-US" altLang="zh-CN" sz="2000" dirty="0"/>
              <a:t>Notation </a:t>
            </a:r>
            <a:r>
              <a:rPr lang="en-US" altLang="zh-CN" sz="2000" i="1" dirty="0"/>
              <a:t>r – s</a:t>
            </a:r>
          </a:p>
          <a:p>
            <a:pPr lvl="1"/>
            <a:r>
              <a:rPr lang="en-US" altLang="zh-CN" sz="2000" dirty="0"/>
              <a:t>Defined as:</a:t>
            </a:r>
          </a:p>
          <a:p>
            <a:pPr lvl="1">
              <a:buFont typeface="Monotype Sorts"/>
              <a:buNone/>
            </a:pPr>
            <a:r>
              <a:rPr lang="en-US" altLang="zh-CN" sz="2000" dirty="0"/>
              <a:t>		 </a:t>
            </a:r>
            <a:r>
              <a:rPr lang="en-US" altLang="zh-CN" sz="2000" i="1" dirty="0"/>
              <a:t>r – s</a:t>
            </a:r>
            <a:r>
              <a:rPr lang="en-US" altLang="zh-CN" sz="2000" dirty="0"/>
              <a:t>  = {</a:t>
            </a:r>
            <a:r>
              <a:rPr lang="en-US" altLang="zh-CN" sz="2000" i="1" dirty="0"/>
              <a:t>t</a:t>
            </a:r>
            <a:r>
              <a:rPr lang="en-US" altLang="zh-CN" sz="2000" dirty="0"/>
              <a:t> | </a:t>
            </a:r>
            <a:r>
              <a:rPr lang="en-US" altLang="zh-CN" sz="2000" i="1" dirty="0"/>
              <a:t>t</a:t>
            </a:r>
            <a:r>
              <a:rPr lang="en-US" altLang="zh-CN" sz="2000" dirty="0"/>
              <a:t> </a:t>
            </a:r>
            <a:r>
              <a:rPr lang="en-US" altLang="zh-CN" sz="2000" dirty="0">
                <a:sym typeface="Symbol" panose="05050102010706020507" pitchFamily="18" charset="2"/>
              </a:rPr>
              <a:t> </a:t>
            </a:r>
            <a:r>
              <a:rPr lang="en-US" altLang="zh-CN" sz="2000" i="1" dirty="0">
                <a:sym typeface="Symbol" panose="05050102010706020507" pitchFamily="18" charset="2"/>
              </a:rPr>
              <a:t>r</a:t>
            </a:r>
            <a:r>
              <a:rPr lang="en-US" altLang="zh-CN" sz="2000" dirty="0">
                <a:sym typeface="Symbol" panose="05050102010706020507" pitchFamily="18" charset="2"/>
              </a:rPr>
              <a:t> </a:t>
            </a:r>
            <a:r>
              <a:rPr lang="en-US" altLang="zh-CN" sz="2000" b="1" dirty="0">
                <a:sym typeface="Symbol" panose="05050102010706020507" pitchFamily="18" charset="2"/>
              </a:rPr>
              <a:t>and</a:t>
            </a:r>
            <a:r>
              <a:rPr lang="en-US" altLang="zh-CN" sz="2000" dirty="0">
                <a:sym typeface="Symbol" panose="05050102010706020507" pitchFamily="18" charset="2"/>
              </a:rPr>
              <a:t> t  </a:t>
            </a:r>
            <a:r>
              <a:rPr lang="en-US" altLang="zh-CN" sz="2000" i="1" dirty="0">
                <a:sym typeface="Symbol" panose="05050102010706020507" pitchFamily="18" charset="2"/>
              </a:rPr>
              <a:t>s</a:t>
            </a:r>
            <a:r>
              <a:rPr lang="en-US" altLang="zh-CN" sz="2000" dirty="0">
                <a:sym typeface="Symbol" panose="05050102010706020507" pitchFamily="18" charset="2"/>
              </a:rPr>
              <a:t>}</a:t>
            </a:r>
          </a:p>
          <a:p>
            <a:pPr lvl="1">
              <a:buFont typeface="Monotype Sorts"/>
              <a:buNone/>
            </a:pPr>
            <a:endParaRPr lang="en-US" altLang="zh-CN" sz="2000" i="1" dirty="0"/>
          </a:p>
          <a:p>
            <a:pPr lvl="1"/>
            <a:r>
              <a:rPr lang="en-US" altLang="zh-CN" sz="2000" dirty="0"/>
              <a:t>Set differences must be taken between </a:t>
            </a:r>
            <a:r>
              <a:rPr lang="en-US" altLang="zh-CN" sz="2000" b="1" dirty="0">
                <a:solidFill>
                  <a:schemeClr val="tx2"/>
                </a:solidFill>
              </a:rPr>
              <a:t>compatible</a:t>
            </a:r>
            <a:r>
              <a:rPr lang="en-US" altLang="zh-CN" sz="2000" dirty="0"/>
              <a:t> relations.</a:t>
            </a:r>
          </a:p>
          <a:p>
            <a:pPr lvl="2"/>
            <a:r>
              <a:rPr lang="en-US" altLang="zh-CN" sz="2000" i="1" dirty="0"/>
              <a:t>r</a:t>
            </a:r>
            <a:r>
              <a:rPr lang="en-US" altLang="zh-CN" sz="2000" dirty="0"/>
              <a:t> and </a:t>
            </a:r>
            <a:r>
              <a:rPr lang="en-US" altLang="zh-CN" sz="2000" i="1" dirty="0"/>
              <a:t>s</a:t>
            </a:r>
            <a:r>
              <a:rPr lang="en-US" altLang="zh-CN" sz="2000" dirty="0"/>
              <a:t> must have the </a:t>
            </a:r>
            <a:r>
              <a:rPr lang="en-US" altLang="zh-CN" sz="2000" dirty="0">
                <a:solidFill>
                  <a:schemeClr val="tx2"/>
                </a:solidFill>
              </a:rPr>
              <a:t>same</a:t>
            </a:r>
            <a:r>
              <a:rPr lang="en-US" altLang="zh-CN" sz="2000" dirty="0"/>
              <a:t> arity</a:t>
            </a:r>
          </a:p>
          <a:p>
            <a:pPr lvl="2"/>
            <a:r>
              <a:rPr lang="en-US" altLang="zh-CN" sz="2000" dirty="0"/>
              <a:t>attribute domains of </a:t>
            </a:r>
            <a:r>
              <a:rPr lang="en-US" altLang="zh-CN" sz="2000" i="1" dirty="0"/>
              <a:t>r </a:t>
            </a:r>
            <a:r>
              <a:rPr lang="en-US" altLang="zh-CN" sz="2000" dirty="0"/>
              <a:t>and </a:t>
            </a:r>
            <a:r>
              <a:rPr lang="en-US" altLang="zh-CN" sz="2000" i="1" dirty="0"/>
              <a:t>s </a:t>
            </a:r>
            <a:r>
              <a:rPr lang="en-US" altLang="zh-CN" sz="2000" dirty="0"/>
              <a:t>must be compatible</a:t>
            </a:r>
          </a:p>
          <a:p>
            <a:pPr lvl="2"/>
            <a:endParaRPr lang="en-US" altLang="zh-CN" sz="2000" dirty="0"/>
          </a:p>
          <a:p>
            <a:pPr lvl="1"/>
            <a:r>
              <a:rPr lang="zh-CN" altLang="en-US" sz="2200" dirty="0">
                <a:solidFill>
                  <a:srgbClr val="7030A0"/>
                </a:solidFill>
                <a:sym typeface="Symbol" panose="05050102010706020507" pitchFamily="18" charset="2"/>
              </a:rPr>
              <a:t>集合减的物理意义（对应于</a:t>
            </a:r>
            <a:r>
              <a:rPr lang="zh-CN" altLang="en-US" sz="2200" dirty="0">
                <a:solidFill>
                  <a:srgbClr val="FF0000"/>
                </a:solidFill>
                <a:sym typeface="Symbol" panose="05050102010706020507" pitchFamily="18" charset="2"/>
              </a:rPr>
              <a:t>删除关系中一些元组</a:t>
            </a:r>
            <a:r>
              <a:rPr lang="zh-CN" altLang="en-US" sz="2200" dirty="0">
                <a:solidFill>
                  <a:srgbClr val="7030A0"/>
                </a:solidFill>
                <a:sym typeface="Symbol" panose="05050102010706020507" pitchFamily="18" charset="2"/>
              </a:rPr>
              <a:t>的操作）</a:t>
            </a:r>
            <a:endParaRPr lang="en-US" altLang="zh-CN" sz="2200" dirty="0">
              <a:solidFill>
                <a:srgbClr val="7030A0"/>
              </a:solidFill>
              <a:sym typeface="Symbol" panose="05050102010706020507" pitchFamily="18" charset="2"/>
            </a:endParaRPr>
          </a:p>
          <a:p>
            <a:pPr lvl="2"/>
            <a:endParaRPr lang="en-US" altLang="zh-CN" sz="2000" dirty="0"/>
          </a:p>
        </p:txBody>
      </p:sp>
      <p:pic>
        <p:nvPicPr>
          <p:cNvPr id="25604" name="Picture 5">
            <a:extLst>
              <a:ext uri="{FF2B5EF4-FFF2-40B4-BE49-F238E27FC236}">
                <a16:creationId xmlns:a16="http://schemas.microsoft.com/office/drawing/2014/main" id="{9E96E344-D68E-4A49-B999-BD35BD8B2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238" y="2219239"/>
            <a:ext cx="1704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A451F8A6-6480-406F-AB92-9C344D6AC3DE}"/>
              </a:ext>
            </a:extLst>
          </p:cNvPr>
          <p:cNvPicPr>
            <a:picLocks noChangeAspect="1"/>
          </p:cNvPicPr>
          <p:nvPr/>
        </p:nvPicPr>
        <p:blipFill>
          <a:blip r:embed="rId4"/>
          <a:stretch>
            <a:fillRect/>
          </a:stretch>
        </p:blipFill>
        <p:spPr>
          <a:xfrm>
            <a:off x="8615140" y="1440699"/>
            <a:ext cx="2470442" cy="19883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0FDAAFA-F23B-409C-AE18-37C7C0867DBC}"/>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26627" name="Rectangle 3">
            <a:extLst>
              <a:ext uri="{FF2B5EF4-FFF2-40B4-BE49-F238E27FC236}">
                <a16:creationId xmlns:a16="http://schemas.microsoft.com/office/drawing/2014/main" id="{D35117AF-1DD7-46B6-8345-CCC91A8C1A09}"/>
              </a:ext>
            </a:extLst>
          </p:cNvPr>
          <p:cNvSpPr>
            <a:spLocks noGrp="1" noChangeArrowheads="1"/>
          </p:cNvSpPr>
          <p:nvPr>
            <p:ph type="body" idx="4294967295"/>
          </p:nvPr>
        </p:nvSpPr>
        <p:spPr>
          <a:xfrm>
            <a:off x="526075" y="1981200"/>
            <a:ext cx="10503017" cy="4876800"/>
          </a:xfrm>
        </p:spPr>
        <p:txBody>
          <a:bodyPr/>
          <a:lstStyle/>
          <a:p>
            <a:r>
              <a:rPr lang="en-US" altLang="zh-CN" sz="2800" dirty="0">
                <a:solidFill>
                  <a:srgbClr val="FF0000"/>
                </a:solidFill>
              </a:rPr>
              <a:t>Set difference of two relations</a:t>
            </a:r>
          </a:p>
          <a:p>
            <a:pPr lvl="1">
              <a:lnSpc>
                <a:spcPct val="140000"/>
              </a:lnSpc>
            </a:pPr>
            <a:r>
              <a:rPr lang="en-US" altLang="zh-CN" sz="2400" dirty="0"/>
              <a:t>Example: to find all courses taught in the Fall 2009 semester, but not in the Spring 2010 semester</a:t>
            </a:r>
            <a:endParaRPr lang="en-US" altLang="zh-CN" sz="1800" dirty="0">
              <a:solidFill>
                <a:srgbClr val="7030A0"/>
              </a:solidFill>
              <a:sym typeface="Symbol" panose="05050102010706020507" pitchFamily="18" charset="2"/>
            </a:endParaRPr>
          </a:p>
          <a:p>
            <a:pPr marL="457200" lvl="1" indent="0">
              <a:lnSpc>
                <a:spcPct val="140000"/>
              </a:lnSpc>
              <a:buNone/>
            </a:pPr>
            <a:r>
              <a:rPr lang="en-US" altLang="zh-CN" sz="1800" dirty="0">
                <a:solidFill>
                  <a:srgbClr val="7030A0"/>
                </a:solidFill>
                <a:sym typeface="Symbol" panose="05050102010706020507" pitchFamily="18" charset="2"/>
              </a:rPr>
              <a:t></a:t>
            </a:r>
            <a:r>
              <a:rPr lang="en-US" altLang="zh-CN" sz="1800" i="1" baseline="-25000" dirty="0" err="1">
                <a:solidFill>
                  <a:srgbClr val="7030A0"/>
                </a:solidFill>
              </a:rPr>
              <a:t>course_id</a:t>
            </a:r>
            <a:r>
              <a:rPr lang="en-US" altLang="zh-CN" sz="1800" dirty="0">
                <a:solidFill>
                  <a:srgbClr val="7030A0"/>
                </a:solidFill>
              </a:rPr>
              <a:t> (</a:t>
            </a:r>
            <a:r>
              <a:rPr lang="en-US" altLang="zh-CN" sz="1800" i="1" dirty="0">
                <a:solidFill>
                  <a:srgbClr val="7030A0"/>
                </a:solidFill>
                <a:sym typeface="Symbol" panose="05050102010706020507" pitchFamily="18" charset="2"/>
              </a:rPr>
              <a:t></a:t>
            </a:r>
            <a:r>
              <a:rPr lang="en-US" altLang="zh-CN" sz="1800" dirty="0">
                <a:solidFill>
                  <a:srgbClr val="7030A0"/>
                </a:solidFill>
                <a:sym typeface="Symbol" panose="05050102010706020507" pitchFamily="18" charset="2"/>
              </a:rPr>
              <a:t> </a:t>
            </a:r>
            <a:r>
              <a:rPr lang="en-US" altLang="zh-CN" sz="1800" i="1" baseline="-25000" dirty="0">
                <a:solidFill>
                  <a:srgbClr val="7030A0"/>
                </a:solidFill>
                <a:sym typeface="Symbol" panose="05050102010706020507" pitchFamily="18" charset="2"/>
              </a:rPr>
              <a:t>semester=“Fall”  </a:t>
            </a:r>
            <a:r>
              <a:rPr lang="el-GR" altLang="zh-CN" sz="1800" i="1" baseline="-25000" dirty="0">
                <a:solidFill>
                  <a:srgbClr val="7030A0"/>
                </a:solidFill>
                <a:sym typeface="Symbol" panose="05050102010706020507" pitchFamily="18" charset="2"/>
              </a:rPr>
              <a:t>Λ</a:t>
            </a:r>
            <a:r>
              <a:rPr lang="en-US" altLang="zh-CN" sz="1800" i="1" baseline="-25000" dirty="0">
                <a:solidFill>
                  <a:srgbClr val="7030A0"/>
                </a:solidFill>
                <a:sym typeface="Symbol" panose="05050102010706020507" pitchFamily="18" charset="2"/>
              </a:rPr>
              <a:t> year=2009 </a:t>
            </a:r>
            <a:r>
              <a:rPr lang="en-US" altLang="zh-CN" sz="1800" dirty="0">
                <a:solidFill>
                  <a:srgbClr val="7030A0"/>
                </a:solidFill>
                <a:sym typeface="Symbol" panose="05050102010706020507" pitchFamily="18" charset="2"/>
              </a:rPr>
              <a:t>(</a:t>
            </a:r>
            <a:r>
              <a:rPr lang="en-US" altLang="zh-CN" sz="1800" i="1" dirty="0">
                <a:solidFill>
                  <a:srgbClr val="7030A0"/>
                </a:solidFill>
                <a:sym typeface="Symbol" panose="05050102010706020507" pitchFamily="18" charset="2"/>
              </a:rPr>
              <a:t>section</a:t>
            </a:r>
            <a:r>
              <a:rPr lang="en-US" altLang="zh-CN" sz="1800" dirty="0">
                <a:solidFill>
                  <a:srgbClr val="7030A0"/>
                </a:solidFill>
                <a:sym typeface="Symbol" panose="05050102010706020507" pitchFamily="18" charset="2"/>
              </a:rPr>
              <a:t>))  </a:t>
            </a:r>
            <a:r>
              <a:rPr lang="en-US" altLang="zh-CN" sz="1800" b="1" dirty="0">
                <a:solidFill>
                  <a:srgbClr val="FF0000"/>
                </a:solidFill>
                <a:sym typeface="Symbol" panose="05050102010706020507" pitchFamily="18" charset="2"/>
              </a:rPr>
              <a:t>−</a:t>
            </a:r>
            <a:r>
              <a:rPr lang="en-US" altLang="zh-CN" sz="1800" dirty="0">
                <a:sym typeface="Symbol" panose="05050102010706020507" pitchFamily="18" charset="2"/>
              </a:rPr>
              <a:t>  </a:t>
            </a:r>
            <a:r>
              <a:rPr lang="en-US" altLang="zh-CN" sz="1800" dirty="0">
                <a:solidFill>
                  <a:srgbClr val="7030A0"/>
                </a:solidFill>
                <a:sym typeface="Symbol" panose="05050102010706020507" pitchFamily="18" charset="2"/>
              </a:rPr>
              <a:t></a:t>
            </a:r>
            <a:r>
              <a:rPr lang="en-US" altLang="zh-CN" sz="1800" i="1" baseline="-25000" dirty="0" err="1">
                <a:solidFill>
                  <a:srgbClr val="7030A0"/>
                </a:solidFill>
              </a:rPr>
              <a:t>course_id</a:t>
            </a:r>
            <a:r>
              <a:rPr lang="en-US" altLang="zh-CN" sz="1800" dirty="0">
                <a:solidFill>
                  <a:srgbClr val="7030A0"/>
                </a:solidFill>
              </a:rPr>
              <a:t> (</a:t>
            </a:r>
            <a:r>
              <a:rPr lang="en-US" altLang="zh-CN" sz="1800" i="1" dirty="0">
                <a:solidFill>
                  <a:srgbClr val="7030A0"/>
                </a:solidFill>
                <a:sym typeface="Symbol" panose="05050102010706020507" pitchFamily="18" charset="2"/>
              </a:rPr>
              <a:t></a:t>
            </a:r>
            <a:r>
              <a:rPr lang="en-US" altLang="zh-CN" sz="1800" dirty="0">
                <a:solidFill>
                  <a:srgbClr val="7030A0"/>
                </a:solidFill>
                <a:sym typeface="Symbol" panose="05050102010706020507" pitchFamily="18" charset="2"/>
              </a:rPr>
              <a:t> </a:t>
            </a:r>
            <a:r>
              <a:rPr lang="en-US" altLang="zh-CN" sz="1800" i="1" baseline="-25000" dirty="0">
                <a:solidFill>
                  <a:srgbClr val="7030A0"/>
                </a:solidFill>
                <a:sym typeface="Symbol" panose="05050102010706020507" pitchFamily="18" charset="2"/>
              </a:rPr>
              <a:t>semester=“Spring”  </a:t>
            </a:r>
            <a:r>
              <a:rPr lang="el-GR" altLang="zh-CN" sz="1800" i="1" baseline="-25000" dirty="0">
                <a:solidFill>
                  <a:srgbClr val="7030A0"/>
                </a:solidFill>
                <a:sym typeface="Symbol" panose="05050102010706020507" pitchFamily="18" charset="2"/>
              </a:rPr>
              <a:t>Λ</a:t>
            </a:r>
            <a:r>
              <a:rPr lang="en-US" altLang="zh-CN" sz="1800" i="1" baseline="-25000" dirty="0">
                <a:solidFill>
                  <a:srgbClr val="7030A0"/>
                </a:solidFill>
                <a:sym typeface="Symbol" panose="05050102010706020507" pitchFamily="18" charset="2"/>
              </a:rPr>
              <a:t> year=2010 </a:t>
            </a:r>
            <a:r>
              <a:rPr lang="en-US" altLang="zh-CN" sz="1800" dirty="0">
                <a:solidFill>
                  <a:srgbClr val="7030A0"/>
                </a:solidFill>
                <a:sym typeface="Symbol" panose="05050102010706020507" pitchFamily="18" charset="2"/>
              </a:rPr>
              <a:t>(</a:t>
            </a:r>
            <a:r>
              <a:rPr lang="en-US" altLang="zh-CN" sz="1800" i="1" dirty="0">
                <a:solidFill>
                  <a:srgbClr val="7030A0"/>
                </a:solidFill>
                <a:sym typeface="Symbol" panose="05050102010706020507" pitchFamily="18" charset="2"/>
              </a:rPr>
              <a:t>section</a:t>
            </a:r>
            <a:r>
              <a:rPr lang="en-US" altLang="zh-CN" sz="1800" dirty="0">
                <a:solidFill>
                  <a:srgbClr val="7030A0"/>
                </a:solidFill>
                <a:sym typeface="Symbol" panose="05050102010706020507" pitchFamily="18" charset="2"/>
              </a:rPr>
              <a:t>))</a:t>
            </a:r>
          </a:p>
        </p:txBody>
      </p:sp>
      <p:pic>
        <p:nvPicPr>
          <p:cNvPr id="26628" name="图片 3">
            <a:extLst>
              <a:ext uri="{FF2B5EF4-FFF2-40B4-BE49-F238E27FC236}">
                <a16:creationId xmlns:a16="http://schemas.microsoft.com/office/drawing/2014/main" id="{B54C02ED-25C6-4798-B5DC-1AE1D97BE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4224221"/>
            <a:ext cx="3467428" cy="246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4">
            <a:extLst>
              <a:ext uri="{FF2B5EF4-FFF2-40B4-BE49-F238E27FC236}">
                <a16:creationId xmlns:a16="http://schemas.microsoft.com/office/drawing/2014/main" id="{9F73872F-27F5-4E92-BC80-0AF8351C2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982" y="5094453"/>
            <a:ext cx="4681537"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98B11CF1-C11F-4FFA-B618-ADC3962B1929}"/>
              </a:ext>
            </a:extLst>
          </p:cNvPr>
          <p:cNvPicPr>
            <a:picLocks noChangeAspect="1"/>
          </p:cNvPicPr>
          <p:nvPr/>
        </p:nvPicPr>
        <p:blipFill>
          <a:blip r:embed="rId5"/>
          <a:stretch>
            <a:fillRect/>
          </a:stretch>
        </p:blipFill>
        <p:spPr>
          <a:xfrm>
            <a:off x="9487005" y="1360636"/>
            <a:ext cx="1542087" cy="1241128"/>
          </a:xfrm>
          <a:prstGeom prst="rect">
            <a:avLst/>
          </a:prstGeom>
        </p:spPr>
      </p:pic>
      <p:pic>
        <p:nvPicPr>
          <p:cNvPr id="7" name="Picture 5">
            <a:extLst>
              <a:ext uri="{FF2B5EF4-FFF2-40B4-BE49-F238E27FC236}">
                <a16:creationId xmlns:a16="http://schemas.microsoft.com/office/drawing/2014/main" id="{FF700A18-8306-4D71-89AC-6F82EC9FC4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4724" y="1658789"/>
            <a:ext cx="1704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8313581-F59A-45C8-A6E4-F3C40F799534}"/>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27651" name="Rectangle 3">
            <a:extLst>
              <a:ext uri="{FF2B5EF4-FFF2-40B4-BE49-F238E27FC236}">
                <a16:creationId xmlns:a16="http://schemas.microsoft.com/office/drawing/2014/main" id="{29EA71AB-EF9F-43E1-AFD7-6B77B4E98BE8}"/>
              </a:ext>
            </a:extLst>
          </p:cNvPr>
          <p:cNvSpPr>
            <a:spLocks noGrp="1" noChangeArrowheads="1"/>
          </p:cNvSpPr>
          <p:nvPr>
            <p:ph type="body" idx="4294967295"/>
          </p:nvPr>
        </p:nvSpPr>
        <p:spPr>
          <a:xfrm>
            <a:off x="1104900" y="1631950"/>
            <a:ext cx="7524750" cy="4876800"/>
          </a:xfrm>
        </p:spPr>
        <p:txBody>
          <a:bodyPr/>
          <a:lstStyle/>
          <a:p>
            <a:r>
              <a:rPr lang="en-US" altLang="zh-CN" sz="2800" dirty="0">
                <a:solidFill>
                  <a:srgbClr val="FF0000"/>
                </a:solidFill>
              </a:rPr>
              <a:t>Cartesian-Product Operation</a:t>
            </a:r>
            <a:endParaRPr lang="en-US" altLang="zh-CN" sz="2400" dirty="0">
              <a:solidFill>
                <a:srgbClr val="FF0000"/>
              </a:solidFill>
            </a:endParaRPr>
          </a:p>
          <a:p>
            <a:pPr lvl="1"/>
            <a:endParaRPr lang="en-US" altLang="zh-CN" sz="2400" dirty="0"/>
          </a:p>
          <a:p>
            <a:pPr lvl="1"/>
            <a:r>
              <a:rPr lang="en-US" altLang="zh-CN" sz="2400" dirty="0"/>
              <a:t>Relations r, s:</a:t>
            </a:r>
          </a:p>
          <a:p>
            <a:pPr lvl="1"/>
            <a:endParaRPr lang="en-US" altLang="zh-CN" sz="2400" i="1" dirty="0"/>
          </a:p>
          <a:p>
            <a:pPr lvl="1"/>
            <a:endParaRPr lang="en-US" altLang="zh-CN" sz="2400" i="1" dirty="0"/>
          </a:p>
          <a:p>
            <a:pPr lvl="1"/>
            <a:endParaRPr lang="en-US" altLang="zh-CN" sz="2400" dirty="0"/>
          </a:p>
          <a:p>
            <a:pPr lvl="1"/>
            <a:r>
              <a:rPr lang="en-US" altLang="zh-CN" sz="2400" dirty="0"/>
              <a:t>r x</a:t>
            </a:r>
            <a:r>
              <a:rPr lang="en-US" altLang="zh-CN" sz="2400" dirty="0">
                <a:sym typeface="Symbol" panose="05050102010706020507" pitchFamily="18" charset="2"/>
              </a:rPr>
              <a:t> s</a:t>
            </a:r>
            <a:r>
              <a:rPr lang="en-US" altLang="zh-CN" sz="2400" dirty="0"/>
              <a:t>:</a:t>
            </a:r>
            <a:endParaRPr lang="en-US" altLang="zh-CN" dirty="0"/>
          </a:p>
        </p:txBody>
      </p:sp>
      <p:pic>
        <p:nvPicPr>
          <p:cNvPr id="27652" name="Picture 5">
            <a:extLst>
              <a:ext uri="{FF2B5EF4-FFF2-40B4-BE49-F238E27FC236}">
                <a16:creationId xmlns:a16="http://schemas.microsoft.com/office/drawing/2014/main" id="{07846FD8-EC2B-4E1F-B364-08B796D37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47" y="2314575"/>
            <a:ext cx="1830388"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EAD49D14-9A33-4EBD-BBE9-5196D43269BD}"/>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28675" name="Rectangle 3">
            <a:extLst>
              <a:ext uri="{FF2B5EF4-FFF2-40B4-BE49-F238E27FC236}">
                <a16:creationId xmlns:a16="http://schemas.microsoft.com/office/drawing/2014/main" id="{4BCC9B9B-02FA-4BEC-BC1D-176A3ACC9E8F}"/>
              </a:ext>
            </a:extLst>
          </p:cNvPr>
          <p:cNvSpPr>
            <a:spLocks noGrp="1" noChangeArrowheads="1"/>
          </p:cNvSpPr>
          <p:nvPr>
            <p:ph type="body" idx="4294967295"/>
          </p:nvPr>
        </p:nvSpPr>
        <p:spPr>
          <a:xfrm>
            <a:off x="1104900" y="1637251"/>
            <a:ext cx="9980682" cy="4876800"/>
          </a:xfrm>
        </p:spPr>
        <p:txBody>
          <a:bodyPr/>
          <a:lstStyle/>
          <a:p>
            <a:r>
              <a:rPr lang="en-US" altLang="zh-CN" sz="2800" dirty="0">
                <a:solidFill>
                  <a:srgbClr val="FF0000"/>
                </a:solidFill>
              </a:rPr>
              <a:t>Cartesian-Product Operation</a:t>
            </a:r>
          </a:p>
          <a:p>
            <a:pPr lvl="1"/>
            <a:r>
              <a:rPr lang="en-US" altLang="zh-CN" sz="2400" dirty="0"/>
              <a:t>Notation r x s</a:t>
            </a:r>
          </a:p>
          <a:p>
            <a:pPr lvl="1"/>
            <a:r>
              <a:rPr lang="en-US" altLang="zh-CN" sz="2400" dirty="0"/>
              <a:t>Defined as:</a:t>
            </a:r>
          </a:p>
          <a:p>
            <a:pPr lvl="1">
              <a:buFont typeface="Monotype Sorts"/>
              <a:buNone/>
            </a:pPr>
            <a:r>
              <a:rPr lang="en-US" altLang="zh-CN" sz="2400" dirty="0"/>
              <a:t>		r x s = {</a:t>
            </a:r>
            <a:r>
              <a:rPr lang="zh-CN" altLang="en-US" sz="2400" dirty="0"/>
              <a:t> </a:t>
            </a:r>
            <a:r>
              <a:rPr lang="en-US" altLang="zh-CN" sz="2400" dirty="0" err="1"/>
              <a:t>tq</a:t>
            </a:r>
            <a:r>
              <a:rPr lang="en-US" altLang="zh-CN" sz="2400" dirty="0"/>
              <a:t> | t </a:t>
            </a:r>
            <a:r>
              <a:rPr lang="en-US" altLang="zh-CN" sz="2400" dirty="0">
                <a:sym typeface="Symbol" panose="05050102010706020507" pitchFamily="18" charset="2"/>
              </a:rPr>
              <a:t> r </a:t>
            </a:r>
            <a:r>
              <a:rPr lang="en-US" altLang="zh-CN" sz="2400" b="1" dirty="0">
                <a:sym typeface="Symbol" panose="05050102010706020507" pitchFamily="18" charset="2"/>
              </a:rPr>
              <a:t>and </a:t>
            </a:r>
            <a:r>
              <a:rPr lang="en-US" altLang="zh-CN" sz="2400" dirty="0">
                <a:sym typeface="Symbol" panose="05050102010706020507" pitchFamily="18" charset="2"/>
              </a:rPr>
              <a:t>q  s}</a:t>
            </a:r>
            <a:br>
              <a:rPr lang="en-US" altLang="zh-CN" sz="2400" dirty="0">
                <a:sym typeface="Symbol" panose="05050102010706020507" pitchFamily="18" charset="2"/>
              </a:rPr>
            </a:br>
            <a:endParaRPr lang="en-US" altLang="zh-CN" sz="2400" dirty="0">
              <a:sym typeface="Symbol" panose="05050102010706020507" pitchFamily="18" charset="2"/>
            </a:endParaRPr>
          </a:p>
          <a:p>
            <a:pPr lvl="1">
              <a:buFont typeface="Monotype Sorts"/>
              <a:buNone/>
            </a:pPr>
            <a:endParaRPr lang="en-US" altLang="zh-CN" sz="2400" dirty="0">
              <a:sym typeface="Symbol" panose="05050102010706020507" pitchFamily="18" charset="2"/>
            </a:endParaRPr>
          </a:p>
          <a:p>
            <a:pPr lvl="1"/>
            <a:r>
              <a:rPr lang="en-US" altLang="zh-CN" sz="2000" dirty="0">
                <a:sym typeface="Symbol" panose="05050102010706020507" pitchFamily="18" charset="2"/>
              </a:rPr>
              <a:t>Assume that attributes of r(R) and s(S) are disjoint. (That is, R  S = ).</a:t>
            </a:r>
          </a:p>
          <a:p>
            <a:pPr lvl="1"/>
            <a:endParaRPr lang="en-US" altLang="zh-CN" sz="2000" dirty="0">
              <a:sym typeface="Symbol" panose="05050102010706020507" pitchFamily="18" charset="2"/>
            </a:endParaRPr>
          </a:p>
          <a:p>
            <a:pPr lvl="1"/>
            <a:r>
              <a:rPr lang="en-US" altLang="zh-CN" sz="2000" dirty="0">
                <a:sym typeface="Symbol" panose="05050102010706020507" pitchFamily="18" charset="2"/>
              </a:rPr>
              <a:t>If attributes of r(R) and s(S) are not disjoint, then renaming must be used.</a:t>
            </a:r>
          </a:p>
          <a:p>
            <a:pPr lvl="1"/>
            <a:endParaRPr lang="en-US" altLang="zh-CN" sz="2000" dirty="0">
              <a:sym typeface="Symbol" panose="05050102010706020507" pitchFamily="18" charset="2"/>
            </a:endParaRPr>
          </a:p>
          <a:p>
            <a:pPr lvl="1"/>
            <a:r>
              <a:rPr lang="zh-CN" altLang="en-US" sz="2000" dirty="0">
                <a:solidFill>
                  <a:srgbClr val="7030A0"/>
                </a:solidFill>
                <a:sym typeface="Symbol" panose="05050102010706020507" pitchFamily="18" charset="2"/>
              </a:rPr>
              <a:t>广义笛卡尔积（关系乘法运算）的物理意义</a:t>
            </a:r>
            <a:endParaRPr lang="en-US" altLang="zh-CN" sz="2000" dirty="0">
              <a:solidFill>
                <a:srgbClr val="7030A0"/>
              </a:solidFill>
              <a:sym typeface="Symbol" panose="05050102010706020507" pitchFamily="18" charset="2"/>
            </a:endParaRPr>
          </a:p>
          <a:p>
            <a:pPr lvl="2"/>
            <a:r>
              <a:rPr lang="zh-CN" altLang="en-US" sz="1800" dirty="0">
                <a:solidFill>
                  <a:srgbClr val="FF0000"/>
                </a:solidFill>
                <a:sym typeface="Symbol" panose="05050102010706020507" pitchFamily="18" charset="2"/>
              </a:rPr>
              <a:t>学生集合</a:t>
            </a:r>
            <a:r>
              <a:rPr lang="en-US" altLang="zh-CN" sz="1800" dirty="0">
                <a:solidFill>
                  <a:srgbClr val="FF0000"/>
                </a:solidFill>
              </a:rPr>
              <a:t>x</a:t>
            </a:r>
            <a:r>
              <a:rPr lang="zh-CN" altLang="en-US" sz="1800" dirty="0">
                <a:solidFill>
                  <a:srgbClr val="FF0000"/>
                </a:solidFill>
              </a:rPr>
              <a:t>点名次数集合（结果是每次上课点名的应到学生）</a:t>
            </a:r>
            <a:endParaRPr lang="en-US" altLang="zh-CN" sz="1800" dirty="0">
              <a:solidFill>
                <a:srgbClr val="FF0000"/>
              </a:solidFill>
            </a:endParaRPr>
          </a:p>
          <a:p>
            <a:pPr lvl="2"/>
            <a:r>
              <a:rPr lang="zh-CN" altLang="en-US" sz="1800" dirty="0">
                <a:solidFill>
                  <a:srgbClr val="FF0000"/>
                </a:solidFill>
                <a:sym typeface="Symbol" panose="05050102010706020507" pitchFamily="18" charset="2"/>
              </a:rPr>
              <a:t>职工集合</a:t>
            </a:r>
            <a:r>
              <a:rPr lang="en-US" altLang="zh-CN" sz="1800" dirty="0">
                <a:solidFill>
                  <a:srgbClr val="FF0000"/>
                </a:solidFill>
              </a:rPr>
              <a:t>x</a:t>
            </a:r>
            <a:r>
              <a:rPr lang="zh-CN" altLang="en-US" sz="1800" dirty="0">
                <a:solidFill>
                  <a:srgbClr val="FF0000"/>
                </a:solidFill>
              </a:rPr>
              <a:t>开会次数集合（结果是每次开会的应到职工）</a:t>
            </a:r>
            <a:endParaRPr lang="en-US" altLang="zh-CN" sz="1800" dirty="0">
              <a:solidFill>
                <a:srgbClr val="FF0000"/>
              </a:solidFill>
              <a:sym typeface="Symbol" panose="05050102010706020507" pitchFamily="18" charset="2"/>
            </a:endParaRPr>
          </a:p>
          <a:p>
            <a:pPr lvl="1"/>
            <a:endParaRPr lang="en-US" altLang="zh-CN" sz="2000" dirty="0">
              <a:sym typeface="Symbol" panose="05050102010706020507" pitchFamily="18" charset="2"/>
            </a:endParaRPr>
          </a:p>
          <a:p>
            <a:endParaRPr lang="en-US" altLang="zh-CN"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7B86720-49A8-4C47-BE38-CCF09096922F}"/>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29699" name="Rectangle 3">
            <a:extLst>
              <a:ext uri="{FF2B5EF4-FFF2-40B4-BE49-F238E27FC236}">
                <a16:creationId xmlns:a16="http://schemas.microsoft.com/office/drawing/2014/main" id="{1D9B0F4E-2F1A-4093-8D48-FF8AB01A576D}"/>
              </a:ext>
            </a:extLst>
          </p:cNvPr>
          <p:cNvSpPr>
            <a:spLocks noGrp="1" noChangeArrowheads="1"/>
          </p:cNvSpPr>
          <p:nvPr>
            <p:ph type="body" idx="4294967295"/>
          </p:nvPr>
        </p:nvSpPr>
        <p:spPr>
          <a:xfrm>
            <a:off x="956345" y="1663701"/>
            <a:ext cx="10192624" cy="4868862"/>
          </a:xfrm>
        </p:spPr>
        <p:txBody>
          <a:bodyPr/>
          <a:lstStyle/>
          <a:p>
            <a:r>
              <a:rPr lang="en-US" altLang="zh-CN" sz="2800" dirty="0">
                <a:solidFill>
                  <a:srgbClr val="FF0000"/>
                </a:solidFill>
              </a:rPr>
              <a:t>Cartesian-Product Operation</a:t>
            </a:r>
          </a:p>
          <a:p>
            <a:pPr lvl="1"/>
            <a:r>
              <a:rPr lang="zh-CN" altLang="zh-CN" sz="2000" dirty="0"/>
              <a:t>一般地说，如果有关系</a:t>
            </a:r>
            <a:r>
              <a:rPr lang="en-US" altLang="zh-CN" sz="2000" dirty="0"/>
              <a:t>r</a:t>
            </a:r>
            <a:r>
              <a:rPr lang="en-US" altLang="zh-CN" sz="2000" baseline="-25000" dirty="0"/>
              <a:t>1 </a:t>
            </a:r>
            <a:r>
              <a:rPr lang="en-US" altLang="zh-CN" sz="2000" dirty="0"/>
              <a:t>( R</a:t>
            </a:r>
            <a:r>
              <a:rPr lang="en-US" altLang="zh-CN" sz="2000" baseline="-25000" dirty="0"/>
              <a:t>1</a:t>
            </a:r>
            <a:r>
              <a:rPr lang="en-US" altLang="zh-CN" sz="2000" dirty="0"/>
              <a:t>) </a:t>
            </a:r>
            <a:r>
              <a:rPr lang="zh-CN" altLang="zh-CN" sz="2000" dirty="0"/>
              <a:t>和</a:t>
            </a:r>
            <a:r>
              <a:rPr lang="en-US" altLang="zh-CN" sz="2000" dirty="0"/>
              <a:t>r</a:t>
            </a:r>
            <a:r>
              <a:rPr lang="en-US" altLang="zh-CN" sz="2000" baseline="-25000" dirty="0"/>
              <a:t>2 </a:t>
            </a:r>
            <a:r>
              <a:rPr lang="en-US" altLang="zh-CN" sz="2000" dirty="0"/>
              <a:t>( R</a:t>
            </a:r>
            <a:r>
              <a:rPr lang="en-US" altLang="zh-CN" sz="2000" baseline="-25000" dirty="0"/>
              <a:t>2</a:t>
            </a:r>
            <a:r>
              <a:rPr lang="en-US" altLang="zh-CN" sz="2000" dirty="0"/>
              <a:t> )</a:t>
            </a:r>
            <a:r>
              <a:rPr lang="zh-CN" altLang="en-US" sz="2000" dirty="0"/>
              <a:t>，</a:t>
            </a:r>
            <a:r>
              <a:rPr lang="zh-CN" altLang="zh-CN" sz="2000" dirty="0"/>
              <a:t>则关系</a:t>
            </a:r>
            <a:r>
              <a:rPr lang="en-US" altLang="zh-CN" sz="2000" dirty="0"/>
              <a:t>r=r</a:t>
            </a:r>
            <a:r>
              <a:rPr lang="en-US" altLang="zh-CN" sz="2000" baseline="-25000" dirty="0"/>
              <a:t>1</a:t>
            </a:r>
            <a:r>
              <a:rPr lang="en-US" altLang="zh-CN" sz="2000" dirty="0"/>
              <a:t>xr</a:t>
            </a:r>
            <a:r>
              <a:rPr lang="en-US" altLang="zh-CN" sz="2000" baseline="-25000" dirty="0"/>
              <a:t>2</a:t>
            </a:r>
            <a:r>
              <a:rPr lang="zh-CN" altLang="zh-CN" sz="2000" dirty="0"/>
              <a:t>的模式是</a:t>
            </a:r>
            <a:r>
              <a:rPr lang="en-US" altLang="zh-CN" sz="2000" dirty="0"/>
              <a:t>R</a:t>
            </a:r>
            <a:r>
              <a:rPr lang="en-US" altLang="zh-CN" sz="2000" baseline="-25000" dirty="0"/>
              <a:t>1</a:t>
            </a:r>
            <a:r>
              <a:rPr lang="zh-CN" altLang="zh-CN" sz="2000" dirty="0"/>
              <a:t>和</a:t>
            </a:r>
            <a:r>
              <a:rPr lang="en-US" altLang="zh-CN" sz="2000" dirty="0"/>
              <a:t>R</a:t>
            </a:r>
            <a:r>
              <a:rPr lang="en-US" altLang="zh-CN" sz="2000" baseline="-25000" dirty="0"/>
              <a:t>2</a:t>
            </a:r>
            <a:r>
              <a:rPr lang="zh-CN" altLang="zh-CN" sz="2000" dirty="0"/>
              <a:t>串接而成的</a:t>
            </a:r>
            <a:endParaRPr lang="en-US" altLang="zh-CN" sz="2000" dirty="0"/>
          </a:p>
          <a:p>
            <a:pPr lvl="2"/>
            <a:r>
              <a:rPr lang="zh-CN" altLang="zh-CN" sz="1800" dirty="0"/>
              <a:t>关系</a:t>
            </a:r>
            <a:r>
              <a:rPr lang="en-US" altLang="zh-CN" sz="1800" dirty="0"/>
              <a:t>R= r</a:t>
            </a:r>
            <a:r>
              <a:rPr lang="en-US" altLang="zh-CN" sz="1800" baseline="-25000" dirty="0"/>
              <a:t>1</a:t>
            </a:r>
            <a:r>
              <a:rPr lang="en-US" altLang="zh-CN" sz="1800" dirty="0"/>
              <a:t>xr</a:t>
            </a:r>
            <a:r>
              <a:rPr lang="en-US" altLang="zh-CN" sz="1800" baseline="-25000" dirty="0"/>
              <a:t>2 </a:t>
            </a:r>
            <a:r>
              <a:rPr lang="zh-CN" altLang="zh-CN" sz="1800" dirty="0"/>
              <a:t>中包含所有满足以下条件的元组</a:t>
            </a:r>
            <a:r>
              <a:rPr lang="en-US" altLang="zh-CN" sz="1800" dirty="0"/>
              <a:t>t: </a:t>
            </a:r>
          </a:p>
          <a:p>
            <a:pPr lvl="3"/>
            <a:r>
              <a:rPr lang="en-US" altLang="zh-CN" sz="1800" dirty="0"/>
              <a:t>r</a:t>
            </a:r>
            <a:r>
              <a:rPr lang="en-US" altLang="zh-CN" sz="1800" baseline="-25000" dirty="0"/>
              <a:t>1</a:t>
            </a:r>
            <a:r>
              <a:rPr lang="zh-CN" altLang="zh-CN" sz="1800" dirty="0"/>
              <a:t>中存在元组</a:t>
            </a:r>
            <a:r>
              <a:rPr lang="en-US" altLang="zh-CN" sz="1800" dirty="0"/>
              <a:t>t</a:t>
            </a:r>
            <a:r>
              <a:rPr lang="en-US" altLang="zh-CN" sz="1800" baseline="-25000" dirty="0"/>
              <a:t>1</a:t>
            </a:r>
            <a:r>
              <a:rPr lang="zh-CN" altLang="zh-CN" sz="1800" dirty="0"/>
              <a:t>且</a:t>
            </a:r>
            <a:r>
              <a:rPr lang="en-US" altLang="zh-CN" sz="1800" dirty="0"/>
              <a:t>r</a:t>
            </a:r>
            <a:r>
              <a:rPr lang="en-US" altLang="zh-CN" sz="1800" baseline="-25000" dirty="0"/>
              <a:t>2</a:t>
            </a:r>
            <a:r>
              <a:rPr lang="zh-CN" altLang="zh-CN" sz="1800" dirty="0"/>
              <a:t>中存在元组</a:t>
            </a:r>
            <a:r>
              <a:rPr lang="en-US" altLang="zh-CN" sz="1800" dirty="0"/>
              <a:t>t</a:t>
            </a:r>
            <a:r>
              <a:rPr lang="en-US" altLang="zh-CN" sz="1800" baseline="-25000" dirty="0"/>
              <a:t>2</a:t>
            </a:r>
            <a:r>
              <a:rPr lang="zh-CN" altLang="zh-CN" sz="1800" dirty="0"/>
              <a:t>，使得</a:t>
            </a:r>
            <a:r>
              <a:rPr lang="en-US" altLang="zh-CN" sz="1800" dirty="0"/>
              <a:t>t [R</a:t>
            </a:r>
            <a:r>
              <a:rPr lang="en-US" altLang="zh-CN" sz="1800" baseline="-25000" dirty="0"/>
              <a:t>1</a:t>
            </a:r>
            <a:r>
              <a:rPr lang="en-US" altLang="zh-CN" sz="1800" dirty="0"/>
              <a:t>] = t</a:t>
            </a:r>
            <a:r>
              <a:rPr lang="en-US" altLang="zh-CN" sz="1800" baseline="-25000" dirty="0"/>
              <a:t>1</a:t>
            </a:r>
            <a:r>
              <a:rPr lang="en-US" altLang="zh-CN" sz="1800" dirty="0"/>
              <a:t> [R</a:t>
            </a:r>
            <a:r>
              <a:rPr lang="en-US" altLang="zh-CN" sz="1800" baseline="-25000" dirty="0"/>
              <a:t>1</a:t>
            </a:r>
            <a:r>
              <a:rPr lang="en-US" altLang="zh-CN" sz="1800" dirty="0"/>
              <a:t>] </a:t>
            </a:r>
            <a:r>
              <a:rPr lang="zh-CN" altLang="zh-CN" sz="1800" dirty="0"/>
              <a:t>，且</a:t>
            </a:r>
            <a:r>
              <a:rPr lang="en-US" altLang="zh-CN" sz="1800" dirty="0"/>
              <a:t>t [R</a:t>
            </a:r>
            <a:r>
              <a:rPr lang="en-US" altLang="zh-CN" sz="1800" baseline="-25000" dirty="0"/>
              <a:t>2</a:t>
            </a:r>
            <a:r>
              <a:rPr lang="en-US" altLang="zh-CN" sz="1800" dirty="0"/>
              <a:t>] = t</a:t>
            </a:r>
            <a:r>
              <a:rPr lang="en-US" altLang="zh-CN" sz="1800" baseline="-25000" dirty="0"/>
              <a:t>2 </a:t>
            </a:r>
            <a:r>
              <a:rPr lang="en-US" altLang="zh-CN" sz="1800" dirty="0"/>
              <a:t>[R</a:t>
            </a:r>
            <a:r>
              <a:rPr lang="en-US" altLang="zh-CN" sz="1800" baseline="-25000" dirty="0"/>
              <a:t>2</a:t>
            </a:r>
            <a:r>
              <a:rPr lang="en-US" altLang="zh-CN" sz="1800" dirty="0"/>
              <a:t>]</a:t>
            </a:r>
            <a:r>
              <a:rPr lang="zh-CN" altLang="zh-CN" sz="1800" dirty="0"/>
              <a:t>。</a:t>
            </a:r>
            <a:endParaRPr lang="en-US" altLang="zh-CN" sz="1800" dirty="0"/>
          </a:p>
          <a:p>
            <a:pPr lvl="2">
              <a:buFont typeface="Wingdings" panose="05000000000000000000" pitchFamily="2" charset="2"/>
              <a:buNone/>
            </a:pPr>
            <a:endParaRPr lang="zh-CN" altLang="zh-CN" sz="1200" dirty="0"/>
          </a:p>
          <a:p>
            <a:pPr lvl="1">
              <a:buFont typeface="Wingdings" panose="05000000000000000000" pitchFamily="2" charset="2"/>
              <a:buNone/>
            </a:pPr>
            <a:r>
              <a:rPr lang="zh-CN" altLang="zh-CN" sz="2400" b="1" dirty="0"/>
              <a:t>例：</a:t>
            </a:r>
            <a:r>
              <a:rPr lang="en-US" altLang="zh-CN" sz="2400" dirty="0"/>
              <a:t>r= instructor </a:t>
            </a:r>
            <a:r>
              <a:rPr lang="en-US" altLang="zh-CN" sz="2400" b="1" dirty="0">
                <a:solidFill>
                  <a:srgbClr val="FF0000"/>
                </a:solidFill>
              </a:rPr>
              <a:t>x</a:t>
            </a:r>
            <a:r>
              <a:rPr lang="en-US" altLang="zh-CN" sz="2400" dirty="0"/>
              <a:t> teaches</a:t>
            </a:r>
            <a:endParaRPr lang="zh-CN" altLang="zh-CN" sz="2400" dirty="0"/>
          </a:p>
          <a:p>
            <a:pPr lvl="1">
              <a:buFont typeface="Wingdings" panose="05000000000000000000" pitchFamily="2" charset="2"/>
              <a:buNone/>
            </a:pPr>
            <a:endParaRPr lang="en-US" altLang="zh-CN" dirty="0"/>
          </a:p>
          <a:p>
            <a:pPr lvl="1">
              <a:buFont typeface="Wingdings" panose="05000000000000000000" pitchFamily="2" charset="2"/>
              <a:buNone/>
            </a:pPr>
            <a:endParaRPr lang="en-US" altLang="zh-CN" dirty="0"/>
          </a:p>
          <a:p>
            <a:pPr lvl="1">
              <a:buFont typeface="Wingdings" panose="05000000000000000000" pitchFamily="2" charset="2"/>
              <a:buNone/>
            </a:pPr>
            <a:r>
              <a:rPr lang="en-US" altLang="zh-CN" dirty="0"/>
              <a:t>         </a:t>
            </a:r>
            <a:endParaRPr lang="zh-CN" altLang="zh-CN" dirty="0"/>
          </a:p>
          <a:p>
            <a:pPr lvl="1"/>
            <a:endParaRPr lang="en-US" altLang="zh-CN" sz="2400" dirty="0"/>
          </a:p>
        </p:txBody>
      </p:sp>
      <p:pic>
        <p:nvPicPr>
          <p:cNvPr id="29700" name="图片 3">
            <a:extLst>
              <a:ext uri="{FF2B5EF4-FFF2-40B4-BE49-F238E27FC236}">
                <a16:creationId xmlns:a16="http://schemas.microsoft.com/office/drawing/2014/main" id="{E2DAA427-8041-42AF-957A-FAD0D147AE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2313" y="4581526"/>
            <a:ext cx="19431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4">
            <a:extLst>
              <a:ext uri="{FF2B5EF4-FFF2-40B4-BE49-F238E27FC236}">
                <a16:creationId xmlns:a16="http://schemas.microsoft.com/office/drawing/2014/main" id="{F93E61E0-7C65-4FF5-A8D8-375DE65D76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5776" y="4581525"/>
            <a:ext cx="2151063"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图片 5">
            <a:extLst>
              <a:ext uri="{FF2B5EF4-FFF2-40B4-BE49-F238E27FC236}">
                <a16:creationId xmlns:a16="http://schemas.microsoft.com/office/drawing/2014/main" id="{E239C909-9275-42F2-BC0C-0E31F64D4A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2626" y="3573464"/>
            <a:ext cx="2987675"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9B9B442-6A00-412A-ABEE-9E77E512F95E}"/>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30723" name="Rectangle 3">
            <a:extLst>
              <a:ext uri="{FF2B5EF4-FFF2-40B4-BE49-F238E27FC236}">
                <a16:creationId xmlns:a16="http://schemas.microsoft.com/office/drawing/2014/main" id="{85FE5CD6-49C7-48FA-8CA2-28BB6A15691B}"/>
              </a:ext>
            </a:extLst>
          </p:cNvPr>
          <p:cNvSpPr>
            <a:spLocks noGrp="1" noChangeArrowheads="1"/>
          </p:cNvSpPr>
          <p:nvPr>
            <p:ph type="body" idx="4294967295"/>
          </p:nvPr>
        </p:nvSpPr>
        <p:spPr>
          <a:xfrm>
            <a:off x="1104899" y="1477860"/>
            <a:ext cx="9980681" cy="4876800"/>
          </a:xfrm>
        </p:spPr>
        <p:txBody>
          <a:bodyPr/>
          <a:lstStyle/>
          <a:p>
            <a:r>
              <a:rPr lang="en-US" altLang="zh-CN" sz="2800" dirty="0">
                <a:solidFill>
                  <a:srgbClr val="FF0000"/>
                </a:solidFill>
              </a:rPr>
              <a:t>Cartesian-Product Operation</a:t>
            </a:r>
          </a:p>
          <a:p>
            <a:pPr lvl="1"/>
            <a:r>
              <a:rPr lang="zh-CN" altLang="zh-CN" sz="2400" b="1" dirty="0"/>
              <a:t>命名机制</a:t>
            </a:r>
            <a:endParaRPr lang="zh-CN" altLang="zh-CN" sz="2400" dirty="0"/>
          </a:p>
          <a:p>
            <a:pPr lvl="2"/>
            <a:r>
              <a:rPr lang="zh-CN" altLang="zh-CN" sz="2000" dirty="0"/>
              <a:t>计算两个关系</a:t>
            </a:r>
            <a:r>
              <a:rPr lang="en-US" altLang="zh-CN" sz="2000" dirty="0"/>
              <a:t>r</a:t>
            </a:r>
            <a:r>
              <a:rPr lang="en-US" altLang="zh-CN" sz="2000" baseline="-25000" dirty="0"/>
              <a:t>1</a:t>
            </a:r>
            <a:r>
              <a:rPr lang="en-US" altLang="zh-CN" sz="2000" dirty="0"/>
              <a:t> </a:t>
            </a:r>
            <a:r>
              <a:rPr lang="zh-CN" altLang="zh-CN" sz="2000" dirty="0"/>
              <a:t>和 </a:t>
            </a:r>
            <a:r>
              <a:rPr lang="en-US" altLang="zh-CN" sz="2000" dirty="0"/>
              <a:t>r</a:t>
            </a:r>
            <a:r>
              <a:rPr lang="en-US" altLang="zh-CN" sz="2000" baseline="-25000" dirty="0"/>
              <a:t>2</a:t>
            </a:r>
            <a:r>
              <a:rPr lang="zh-CN" altLang="zh-CN" sz="2000" dirty="0"/>
              <a:t>的笛卡儿积时，由于</a:t>
            </a:r>
            <a:r>
              <a:rPr lang="zh-CN" altLang="zh-CN" sz="2000" b="1" dirty="0"/>
              <a:t>相同的属性名</a:t>
            </a:r>
            <a:r>
              <a:rPr lang="zh-CN" altLang="zh-CN" sz="2000" dirty="0"/>
              <a:t>可能同时出现在</a:t>
            </a:r>
            <a:r>
              <a:rPr lang="en-US" altLang="zh-CN" sz="2000" dirty="0"/>
              <a:t>r</a:t>
            </a:r>
            <a:r>
              <a:rPr lang="en-US" altLang="zh-CN" sz="2000" baseline="-25000" dirty="0"/>
              <a:t>1</a:t>
            </a:r>
            <a:r>
              <a:rPr lang="en-US" altLang="zh-CN" sz="2000" dirty="0"/>
              <a:t> </a:t>
            </a:r>
            <a:r>
              <a:rPr lang="zh-CN" altLang="zh-CN" sz="2000" dirty="0"/>
              <a:t>和 </a:t>
            </a:r>
            <a:r>
              <a:rPr lang="en-US" altLang="zh-CN" sz="2000" dirty="0"/>
              <a:t>r</a:t>
            </a:r>
            <a:r>
              <a:rPr lang="en-US" altLang="zh-CN" sz="2000" baseline="-25000" dirty="0"/>
              <a:t>2</a:t>
            </a:r>
            <a:r>
              <a:rPr lang="zh-CN" altLang="zh-CN" sz="2000" dirty="0"/>
              <a:t>中，因此需要一个命名机制来区别这些同名属性：</a:t>
            </a:r>
            <a:endParaRPr lang="en-US" altLang="zh-CN" sz="2000" dirty="0"/>
          </a:p>
          <a:p>
            <a:pPr lvl="2"/>
            <a:r>
              <a:rPr lang="zh-CN" altLang="en-US" sz="2000" dirty="0"/>
              <a:t>方法：</a:t>
            </a:r>
            <a:r>
              <a:rPr lang="zh-CN" altLang="zh-CN" sz="2000" dirty="0">
                <a:solidFill>
                  <a:srgbClr val="7030A0"/>
                </a:solidFill>
              </a:rPr>
              <a:t>把</a:t>
            </a:r>
            <a:r>
              <a:rPr lang="zh-CN" altLang="zh-CN" sz="2000" dirty="0">
                <a:solidFill>
                  <a:srgbClr val="FF0000"/>
                </a:solidFill>
              </a:rPr>
              <a:t>关系名</a:t>
            </a:r>
            <a:r>
              <a:rPr lang="zh-CN" altLang="zh-CN" sz="2000" dirty="0">
                <a:solidFill>
                  <a:srgbClr val="7030A0"/>
                </a:solidFill>
              </a:rPr>
              <a:t>称附加到</a:t>
            </a:r>
            <a:r>
              <a:rPr lang="zh-CN" altLang="en-US" sz="2000" dirty="0">
                <a:solidFill>
                  <a:srgbClr val="7030A0"/>
                </a:solidFill>
              </a:rPr>
              <a:t>关系的</a:t>
            </a:r>
            <a:r>
              <a:rPr lang="zh-CN" altLang="zh-CN" sz="2000" dirty="0">
                <a:solidFill>
                  <a:srgbClr val="7030A0"/>
                </a:solidFill>
              </a:rPr>
              <a:t>属性上</a:t>
            </a:r>
          </a:p>
          <a:p>
            <a:pPr lvl="1"/>
            <a:r>
              <a:rPr lang="zh-CN" altLang="zh-CN" sz="2400" b="1" dirty="0"/>
              <a:t>例：</a:t>
            </a:r>
            <a:endParaRPr lang="zh-CN" altLang="zh-CN" sz="2400" dirty="0"/>
          </a:p>
          <a:p>
            <a:pPr lvl="1">
              <a:buFont typeface="Wingdings" panose="05000000000000000000" pitchFamily="2" charset="2"/>
              <a:buNone/>
            </a:pPr>
            <a:r>
              <a:rPr lang="en-US" altLang="zh-CN" dirty="0"/>
              <a:t>         instructor (</a:t>
            </a:r>
            <a:r>
              <a:rPr lang="en-US" altLang="zh-CN" u="sng" dirty="0"/>
              <a:t>ID</a:t>
            </a:r>
            <a:r>
              <a:rPr lang="en-US" altLang="zh-CN" dirty="0"/>
              <a:t>, name, dept name, salary)</a:t>
            </a:r>
            <a:endParaRPr lang="zh-CN" altLang="zh-CN" dirty="0"/>
          </a:p>
          <a:p>
            <a:pPr lvl="1">
              <a:buFont typeface="Wingdings" panose="05000000000000000000" pitchFamily="2" charset="2"/>
              <a:buNone/>
            </a:pPr>
            <a:r>
              <a:rPr lang="en-US" altLang="zh-CN" dirty="0"/>
              <a:t>            teaches (</a:t>
            </a:r>
            <a:r>
              <a:rPr lang="en-US" altLang="zh-CN" u="sng" dirty="0"/>
              <a:t>ID</a:t>
            </a:r>
            <a:r>
              <a:rPr lang="en-US" altLang="zh-CN" dirty="0"/>
              <a:t>, </a:t>
            </a:r>
            <a:r>
              <a:rPr lang="en-US" altLang="zh-CN" u="sng" dirty="0" err="1"/>
              <a:t>course_id</a:t>
            </a:r>
            <a:r>
              <a:rPr lang="en-US" altLang="zh-CN" dirty="0"/>
              <a:t>, </a:t>
            </a:r>
            <a:r>
              <a:rPr lang="en-US" altLang="zh-CN" u="sng" dirty="0" err="1"/>
              <a:t>sec_id</a:t>
            </a:r>
            <a:r>
              <a:rPr lang="en-US" altLang="zh-CN" dirty="0"/>
              <a:t>, </a:t>
            </a:r>
            <a:r>
              <a:rPr lang="en-US" altLang="zh-CN" u="sng" dirty="0"/>
              <a:t>semester</a:t>
            </a:r>
            <a:r>
              <a:rPr lang="en-US" altLang="zh-CN" dirty="0"/>
              <a:t>, </a:t>
            </a:r>
            <a:r>
              <a:rPr lang="en-US" altLang="zh-CN" u="sng" dirty="0"/>
              <a:t>year</a:t>
            </a:r>
            <a:r>
              <a:rPr lang="en-US" altLang="zh-CN" dirty="0"/>
              <a:t>)</a:t>
            </a:r>
            <a:endParaRPr lang="zh-CN" altLang="zh-CN" dirty="0"/>
          </a:p>
          <a:p>
            <a:pPr lvl="1">
              <a:buFont typeface="Wingdings" panose="05000000000000000000" pitchFamily="2" charset="2"/>
              <a:buNone/>
            </a:pPr>
            <a:endParaRPr lang="en-US" altLang="zh-CN" b="1" dirty="0"/>
          </a:p>
          <a:p>
            <a:pPr lvl="1">
              <a:buFont typeface="Wingdings" panose="05000000000000000000" pitchFamily="2" charset="2"/>
              <a:buNone/>
            </a:pPr>
            <a:r>
              <a:rPr lang="en-US" altLang="zh-CN" b="1" dirty="0"/>
              <a:t>          r= instructor x teaches</a:t>
            </a:r>
            <a:r>
              <a:rPr lang="zh-CN" altLang="zh-CN" dirty="0"/>
              <a:t>的关系模式为：</a:t>
            </a:r>
            <a:endParaRPr lang="en-US" altLang="zh-CN" dirty="0"/>
          </a:p>
          <a:p>
            <a:pPr lvl="1">
              <a:buFont typeface="Wingdings" panose="05000000000000000000" pitchFamily="2" charset="2"/>
              <a:buNone/>
            </a:pPr>
            <a:endParaRPr lang="zh-CN" altLang="zh-CN" dirty="0"/>
          </a:p>
          <a:p>
            <a:pPr lvl="1">
              <a:buFont typeface="Wingdings" panose="05000000000000000000" pitchFamily="2" charset="2"/>
              <a:buNone/>
            </a:pPr>
            <a:endParaRPr lang="en-US" altLang="zh-CN" dirty="0"/>
          </a:p>
          <a:p>
            <a:pPr lvl="1">
              <a:buFont typeface="Wingdings" panose="05000000000000000000" pitchFamily="2" charset="2"/>
              <a:buNone/>
            </a:pPr>
            <a:endParaRPr lang="en-US" altLang="zh-CN" dirty="0"/>
          </a:p>
          <a:p>
            <a:pPr lvl="1">
              <a:buFont typeface="Wingdings" panose="05000000000000000000" pitchFamily="2" charset="2"/>
              <a:buNone/>
            </a:pPr>
            <a:r>
              <a:rPr lang="en-US" altLang="zh-CN" dirty="0"/>
              <a:t>         </a:t>
            </a:r>
            <a:r>
              <a:rPr lang="zh-CN" altLang="zh-CN" dirty="0"/>
              <a:t>对应在 </a:t>
            </a:r>
            <a:r>
              <a:rPr lang="en-US" altLang="zh-CN" b="1" dirty="0"/>
              <a:t>instructor</a:t>
            </a:r>
            <a:r>
              <a:rPr lang="zh-CN" altLang="zh-CN" dirty="0"/>
              <a:t>和</a:t>
            </a:r>
            <a:r>
              <a:rPr lang="en-US" altLang="zh-CN" b="1" dirty="0"/>
              <a:t>teaches</a:t>
            </a:r>
            <a:r>
              <a:rPr lang="zh-CN" altLang="zh-CN" dirty="0"/>
              <a:t>中相同的属性名</a:t>
            </a:r>
            <a:r>
              <a:rPr lang="en-US" altLang="zh-CN" dirty="0"/>
              <a:t>ID</a:t>
            </a:r>
            <a:r>
              <a:rPr lang="zh-CN" altLang="zh-CN" dirty="0"/>
              <a:t>，加上关系名就区分开了！</a:t>
            </a:r>
          </a:p>
          <a:p>
            <a:pPr lvl="1"/>
            <a:endParaRPr lang="en-US" altLang="zh-CN" sz="2400" dirty="0"/>
          </a:p>
        </p:txBody>
      </p:sp>
      <p:pic>
        <p:nvPicPr>
          <p:cNvPr id="30724" name="图片 3">
            <a:extLst>
              <a:ext uri="{FF2B5EF4-FFF2-40B4-BE49-F238E27FC236}">
                <a16:creationId xmlns:a16="http://schemas.microsoft.com/office/drawing/2014/main" id="{D09725F4-4514-4A6B-8A3B-B630DE4F3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51" y="4943635"/>
            <a:ext cx="56165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4D0B270-A42B-4609-831C-52889E54F0D2}"/>
              </a:ext>
            </a:extLst>
          </p:cNvPr>
          <p:cNvSpPr>
            <a:spLocks noGrp="1" noChangeArrowheads="1"/>
          </p:cNvSpPr>
          <p:nvPr>
            <p:ph type="title"/>
          </p:nvPr>
        </p:nvSpPr>
        <p:spPr/>
        <p:txBody>
          <a:bodyPr/>
          <a:lstStyle/>
          <a:p>
            <a:r>
              <a:rPr lang="en-US" altLang="zh-CN" sz="3200"/>
              <a:t>Relational Algebra</a:t>
            </a:r>
            <a:br>
              <a:rPr lang="en-US" altLang="zh-CN"/>
            </a:br>
            <a:r>
              <a:rPr lang="en-US" altLang="zh-CN" b="1"/>
              <a:t>     </a:t>
            </a:r>
            <a:r>
              <a:rPr lang="en-US" altLang="zh-CN"/>
              <a:t>Fundamental Operations</a:t>
            </a:r>
          </a:p>
        </p:txBody>
      </p:sp>
      <p:sp>
        <p:nvSpPr>
          <p:cNvPr id="31747" name="Rectangle 3">
            <a:extLst>
              <a:ext uri="{FF2B5EF4-FFF2-40B4-BE49-F238E27FC236}">
                <a16:creationId xmlns:a16="http://schemas.microsoft.com/office/drawing/2014/main" id="{0CFBA4D7-4C2C-4701-9679-3D5457354E43}"/>
              </a:ext>
            </a:extLst>
          </p:cNvPr>
          <p:cNvSpPr>
            <a:spLocks noGrp="1" noChangeArrowheads="1"/>
          </p:cNvSpPr>
          <p:nvPr>
            <p:ph type="body" idx="4294967295"/>
          </p:nvPr>
        </p:nvSpPr>
        <p:spPr>
          <a:xfrm>
            <a:off x="1104899" y="1721141"/>
            <a:ext cx="9980681" cy="4876800"/>
          </a:xfrm>
        </p:spPr>
        <p:txBody>
          <a:bodyPr/>
          <a:lstStyle/>
          <a:p>
            <a:r>
              <a:rPr lang="en-US" altLang="zh-CN" sz="2800" dirty="0">
                <a:solidFill>
                  <a:srgbClr val="FF0000"/>
                </a:solidFill>
              </a:rPr>
              <a:t>Cartesian-Product Operation</a:t>
            </a:r>
          </a:p>
          <a:p>
            <a:pPr lvl="1"/>
            <a:r>
              <a:rPr lang="zh-CN" altLang="zh-CN" sz="2400" b="1" dirty="0"/>
              <a:t>命名机制</a:t>
            </a:r>
            <a:endParaRPr lang="zh-CN" altLang="zh-CN" sz="2400" dirty="0"/>
          </a:p>
          <a:p>
            <a:pPr lvl="2"/>
            <a:r>
              <a:rPr lang="zh-CN" altLang="zh-CN" sz="2000" dirty="0"/>
              <a:t>对那些只在两个关系模式之一中出现的属性，通常省略其关系名前缀。这样的简化不会导致任何歧义。</a:t>
            </a:r>
          </a:p>
          <a:p>
            <a:pPr lvl="2"/>
            <a:r>
              <a:rPr lang="zh-CN" altLang="zh-CN" sz="2000" b="1" dirty="0"/>
              <a:t>例：</a:t>
            </a:r>
            <a:r>
              <a:rPr lang="en-US" altLang="zh-CN" sz="2000" dirty="0"/>
              <a:t>instructor (</a:t>
            </a:r>
            <a:r>
              <a:rPr lang="en-US" altLang="zh-CN" sz="2000" u="sng" dirty="0"/>
              <a:t>ID</a:t>
            </a:r>
            <a:r>
              <a:rPr lang="en-US" altLang="zh-CN" sz="2000" dirty="0"/>
              <a:t>, name, dept name, salary)</a:t>
            </a:r>
            <a:endParaRPr lang="zh-CN" altLang="zh-CN" sz="2000" dirty="0"/>
          </a:p>
          <a:p>
            <a:pPr lvl="2">
              <a:buFont typeface="Wingdings" panose="05000000000000000000" pitchFamily="2" charset="2"/>
              <a:buNone/>
            </a:pPr>
            <a:r>
              <a:rPr lang="en-US" altLang="zh-CN" sz="2000" dirty="0"/>
              <a:t>              teaches (</a:t>
            </a:r>
            <a:r>
              <a:rPr lang="en-US" altLang="zh-CN" sz="2000" u="sng" dirty="0"/>
              <a:t>ID</a:t>
            </a:r>
            <a:r>
              <a:rPr lang="en-US" altLang="zh-CN" sz="2000" dirty="0"/>
              <a:t>, </a:t>
            </a:r>
            <a:r>
              <a:rPr lang="en-US" altLang="zh-CN" sz="2000" u="sng" dirty="0" err="1"/>
              <a:t>course_id</a:t>
            </a:r>
            <a:r>
              <a:rPr lang="en-US" altLang="zh-CN" sz="2000" dirty="0"/>
              <a:t>, </a:t>
            </a:r>
            <a:r>
              <a:rPr lang="en-US" altLang="zh-CN" sz="2000" u="sng" dirty="0" err="1"/>
              <a:t>sec_id</a:t>
            </a:r>
            <a:r>
              <a:rPr lang="en-US" altLang="zh-CN" sz="2000" dirty="0"/>
              <a:t>, </a:t>
            </a:r>
            <a:r>
              <a:rPr lang="en-US" altLang="zh-CN" sz="2000" u="sng" dirty="0"/>
              <a:t>semester</a:t>
            </a:r>
            <a:r>
              <a:rPr lang="en-US" altLang="zh-CN" sz="2000" dirty="0"/>
              <a:t>, </a:t>
            </a:r>
            <a:r>
              <a:rPr lang="en-US" altLang="zh-CN" sz="2000" u="sng" dirty="0"/>
              <a:t>year</a:t>
            </a:r>
            <a:r>
              <a:rPr lang="en-US" altLang="zh-CN" sz="2000" dirty="0"/>
              <a:t>)</a:t>
            </a:r>
            <a:endParaRPr lang="zh-CN" altLang="zh-CN" sz="2000" dirty="0"/>
          </a:p>
          <a:p>
            <a:pPr lvl="2">
              <a:buFont typeface="Wingdings" panose="05000000000000000000" pitchFamily="2" charset="2"/>
              <a:buNone/>
            </a:pPr>
            <a:r>
              <a:rPr lang="en-US" altLang="zh-CN" sz="2000" b="1" dirty="0"/>
              <a:t>          r= instructor x teaches</a:t>
            </a:r>
            <a:r>
              <a:rPr lang="zh-CN" altLang="zh-CN" sz="2000" dirty="0"/>
              <a:t>的关系模式为：</a:t>
            </a:r>
            <a:endParaRPr lang="en-US" altLang="zh-CN" sz="2000" dirty="0"/>
          </a:p>
          <a:p>
            <a:pPr lvl="1">
              <a:buFont typeface="Wingdings" panose="05000000000000000000" pitchFamily="2" charset="2"/>
              <a:buNone/>
            </a:pPr>
            <a:endParaRPr lang="en-US" altLang="zh-CN" sz="2000" dirty="0"/>
          </a:p>
          <a:p>
            <a:pPr lvl="1">
              <a:buFont typeface="Wingdings" panose="05000000000000000000" pitchFamily="2" charset="2"/>
              <a:buNone/>
            </a:pPr>
            <a:endParaRPr lang="en-US" altLang="zh-CN" sz="2000" dirty="0"/>
          </a:p>
          <a:p>
            <a:pPr lvl="2"/>
            <a:r>
              <a:rPr lang="zh-CN" altLang="zh-CN" sz="2000" dirty="0"/>
              <a:t>作为笛卡儿积运算参数的关系名字必须不同</a:t>
            </a:r>
            <a:endParaRPr lang="en-US" altLang="zh-CN" sz="2000" dirty="0"/>
          </a:p>
          <a:p>
            <a:pPr lvl="3"/>
            <a:r>
              <a:rPr lang="zh-CN" altLang="zh-CN" sz="2000" dirty="0"/>
              <a:t>当某个关系需要与自身做笛卡儿积时</a:t>
            </a:r>
            <a:r>
              <a:rPr lang="zh-CN" altLang="en-US" sz="2000" dirty="0"/>
              <a:t>，此</a:t>
            </a:r>
            <a:r>
              <a:rPr lang="zh-CN" altLang="zh-CN" sz="2000" dirty="0"/>
              <a:t>规定带来</a:t>
            </a:r>
            <a:r>
              <a:rPr lang="zh-CN" altLang="en-US" sz="2000" dirty="0"/>
              <a:t>的</a:t>
            </a:r>
            <a:r>
              <a:rPr lang="zh-CN" altLang="zh-CN" sz="2000" dirty="0">
                <a:solidFill>
                  <a:srgbClr val="FF0000"/>
                </a:solidFill>
              </a:rPr>
              <a:t>问题</a:t>
            </a:r>
            <a:endParaRPr lang="en-US" altLang="zh-CN" sz="2000" dirty="0">
              <a:solidFill>
                <a:srgbClr val="FF0000"/>
              </a:solidFill>
            </a:endParaRPr>
          </a:p>
          <a:p>
            <a:pPr lvl="3"/>
            <a:r>
              <a:rPr lang="zh-CN" altLang="zh-CN" sz="2000" dirty="0"/>
              <a:t>通过</a:t>
            </a:r>
            <a:r>
              <a:rPr lang="zh-CN" altLang="en-US" sz="2000" dirty="0">
                <a:solidFill>
                  <a:srgbClr val="7030A0"/>
                </a:solidFill>
              </a:rPr>
              <a:t>关系的</a:t>
            </a:r>
            <a:r>
              <a:rPr lang="zh-CN" altLang="zh-CN" sz="2000" dirty="0">
                <a:solidFill>
                  <a:srgbClr val="7030A0"/>
                </a:solidFill>
              </a:rPr>
              <a:t>更名运算</a:t>
            </a:r>
            <a:r>
              <a:rPr lang="zh-CN" altLang="zh-CN" sz="2000" dirty="0"/>
              <a:t>来避免这</a:t>
            </a:r>
            <a:r>
              <a:rPr lang="zh-CN" altLang="en-US" sz="2000" dirty="0"/>
              <a:t>个</a:t>
            </a:r>
            <a:r>
              <a:rPr lang="zh-CN" altLang="zh-CN" sz="2000" dirty="0"/>
              <a:t>问题</a:t>
            </a:r>
            <a:endParaRPr lang="en-US" altLang="zh-CN" sz="2000" dirty="0"/>
          </a:p>
        </p:txBody>
      </p:sp>
      <p:pic>
        <p:nvPicPr>
          <p:cNvPr id="31748" name="Picture 5">
            <a:extLst>
              <a:ext uri="{FF2B5EF4-FFF2-40B4-BE49-F238E27FC236}">
                <a16:creationId xmlns:a16="http://schemas.microsoft.com/office/drawing/2014/main" id="{821CE564-8EFA-40FA-92B7-5865D9E93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45" y="4369586"/>
            <a:ext cx="58388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44198C0-4AEF-49F0-9FB4-750EB985C676}"/>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32771" name="Rectangle 3">
            <a:extLst>
              <a:ext uri="{FF2B5EF4-FFF2-40B4-BE49-F238E27FC236}">
                <a16:creationId xmlns:a16="http://schemas.microsoft.com/office/drawing/2014/main" id="{FB059F3B-BCA5-4EEE-9BF0-337E5E3ED1CC}"/>
              </a:ext>
            </a:extLst>
          </p:cNvPr>
          <p:cNvSpPr>
            <a:spLocks noGrp="1" noChangeArrowheads="1"/>
          </p:cNvSpPr>
          <p:nvPr>
            <p:ph type="body" idx="4294967295"/>
          </p:nvPr>
        </p:nvSpPr>
        <p:spPr>
          <a:xfrm>
            <a:off x="937420" y="1392930"/>
            <a:ext cx="10148162" cy="5388869"/>
          </a:xfrm>
        </p:spPr>
        <p:txBody>
          <a:bodyPr>
            <a:normAutofit fontScale="92500" lnSpcReduction="20000"/>
          </a:bodyPr>
          <a:lstStyle/>
          <a:p>
            <a:r>
              <a:rPr lang="en-US" altLang="zh-CN" sz="2600" dirty="0">
                <a:solidFill>
                  <a:srgbClr val="FF0000"/>
                </a:solidFill>
              </a:rPr>
              <a:t>Cartesian-Product Operation</a:t>
            </a:r>
          </a:p>
          <a:p>
            <a:pPr lvl="1"/>
            <a:r>
              <a:rPr lang="zh-CN" altLang="zh-CN" sz="2000" b="1" dirty="0"/>
              <a:t>例：</a:t>
            </a:r>
            <a:r>
              <a:rPr lang="zh-CN" altLang="zh-CN" sz="2000" dirty="0"/>
              <a:t>找出物理系的所有教师，以及他们教授的所有课程</a:t>
            </a:r>
          </a:p>
          <a:p>
            <a:pPr>
              <a:buFont typeface="Wingdings" panose="05000000000000000000" pitchFamily="2" charset="2"/>
              <a:buNone/>
            </a:pPr>
            <a:r>
              <a:rPr lang="zh-CN" altLang="zh-CN" b="1" dirty="0"/>
              <a:t>第一步：</a:t>
            </a:r>
            <a:r>
              <a:rPr lang="en-US" altLang="zh-CN" b="1" dirty="0"/>
              <a:t> </a:t>
            </a:r>
            <a:r>
              <a:rPr lang="zh-CN" altLang="zh-CN" b="1" dirty="0">
                <a:solidFill>
                  <a:srgbClr val="7030A0"/>
                </a:solidFill>
              </a:rPr>
              <a:t>σ</a:t>
            </a:r>
            <a:r>
              <a:rPr lang="en-US" altLang="zh-CN" baseline="-25000" dirty="0" err="1">
                <a:solidFill>
                  <a:srgbClr val="7030A0"/>
                </a:solidFill>
              </a:rPr>
              <a:t>dept_name</a:t>
            </a:r>
            <a:r>
              <a:rPr lang="en-US" altLang="zh-CN" baseline="-25000" dirty="0">
                <a:solidFill>
                  <a:srgbClr val="7030A0"/>
                </a:solidFill>
              </a:rPr>
              <a:t> = "Physics"</a:t>
            </a:r>
            <a:r>
              <a:rPr lang="en-US" altLang="zh-CN" dirty="0">
                <a:solidFill>
                  <a:srgbClr val="7030A0"/>
                </a:solidFill>
              </a:rPr>
              <a:t> (instructor </a:t>
            </a:r>
            <a:r>
              <a:rPr lang="en-US" altLang="zh-CN" b="1" dirty="0">
                <a:solidFill>
                  <a:srgbClr val="7030A0"/>
                </a:solidFill>
              </a:rPr>
              <a:t>x</a:t>
            </a:r>
            <a:r>
              <a:rPr lang="en-US" altLang="zh-CN" dirty="0">
                <a:solidFill>
                  <a:srgbClr val="7030A0"/>
                </a:solidFill>
              </a:rPr>
              <a:t> teaches)</a:t>
            </a:r>
          </a:p>
          <a:p>
            <a:pPr>
              <a:buFont typeface="Wingdings" panose="05000000000000000000" pitchFamily="2" charset="2"/>
              <a:buNone/>
            </a:pPr>
            <a:endParaRPr lang="en-US" altLang="zh-CN" dirty="0"/>
          </a:p>
          <a:p>
            <a:pPr>
              <a:buFont typeface="Wingdings" panose="05000000000000000000" pitchFamily="2" charset="2"/>
              <a:buNone/>
            </a:pPr>
            <a:r>
              <a:rPr lang="en-US" altLang="zh-CN" dirty="0"/>
              <a:t>   </a:t>
            </a:r>
            <a:r>
              <a:rPr lang="zh-CN" altLang="zh-CN" sz="1900" dirty="0"/>
              <a:t>第一步结果</a:t>
            </a:r>
            <a:r>
              <a:rPr lang="zh-CN" altLang="en-US" sz="1900" dirty="0"/>
              <a:t>（</a:t>
            </a:r>
            <a:r>
              <a:rPr lang="zh-CN" altLang="en-US" sz="1900" dirty="0">
                <a:solidFill>
                  <a:srgbClr val="FF0000"/>
                </a:solidFill>
              </a:rPr>
              <a:t>图</a:t>
            </a:r>
            <a:r>
              <a:rPr lang="en-US" altLang="zh-CN" sz="1900" dirty="0">
                <a:solidFill>
                  <a:srgbClr val="FF0000"/>
                </a:solidFill>
              </a:rPr>
              <a:t>6.9</a:t>
            </a:r>
            <a:r>
              <a:rPr lang="zh-CN" altLang="en-US" sz="1900" dirty="0"/>
              <a:t>）</a:t>
            </a:r>
            <a:r>
              <a:rPr lang="zh-CN" altLang="zh-CN" sz="1900" dirty="0"/>
              <a:t>：得到的关系中只包含物理系的教师。然而，</a:t>
            </a:r>
            <a:r>
              <a:rPr lang="en-US" altLang="zh-CN" sz="1900" dirty="0"/>
              <a:t> </a:t>
            </a:r>
            <a:r>
              <a:rPr lang="en-US" altLang="zh-CN" sz="1900" dirty="0" err="1"/>
              <a:t>course_id</a:t>
            </a:r>
            <a:r>
              <a:rPr lang="en-US" altLang="zh-CN" sz="1900" dirty="0"/>
              <a:t> </a:t>
            </a:r>
            <a:r>
              <a:rPr lang="zh-CN" altLang="zh-CN" sz="1900" dirty="0"/>
              <a:t>列却可能包含并非这些教师所教授的课程</a:t>
            </a:r>
            <a:endParaRPr lang="en-US" altLang="zh-CN" sz="1900" dirty="0"/>
          </a:p>
          <a:p>
            <a:pPr>
              <a:buFont typeface="Wingdings" panose="05000000000000000000" pitchFamily="2" charset="2"/>
              <a:buNone/>
            </a:pPr>
            <a:endParaRPr lang="zh-CN" altLang="zh-CN" dirty="0"/>
          </a:p>
          <a:p>
            <a:pPr lvl="1">
              <a:buFont typeface="Wingdings" panose="05000000000000000000" pitchFamily="2" charset="2"/>
              <a:buNone/>
            </a:pPr>
            <a:endParaRPr lang="en-US" altLang="zh-CN" dirty="0"/>
          </a:p>
          <a:p>
            <a:pPr lvl="1">
              <a:buFont typeface="Wingdings" panose="05000000000000000000" pitchFamily="2" charset="2"/>
              <a:buNone/>
            </a:pPr>
            <a:r>
              <a:rPr lang="en-US" altLang="zh-CN" dirty="0"/>
              <a:t>         </a:t>
            </a:r>
          </a:p>
          <a:p>
            <a:pPr lvl="1">
              <a:buFont typeface="Wingdings" panose="05000000000000000000" pitchFamily="2" charset="2"/>
              <a:buNone/>
            </a:pPr>
            <a:endParaRPr lang="en-US" altLang="zh-CN" dirty="0"/>
          </a:p>
          <a:p>
            <a:pPr lvl="1">
              <a:buFont typeface="Wingdings" panose="05000000000000000000" pitchFamily="2" charset="2"/>
              <a:buNone/>
            </a:pPr>
            <a:endParaRPr lang="en-US" altLang="zh-CN" dirty="0"/>
          </a:p>
          <a:p>
            <a:pPr lvl="1">
              <a:buFont typeface="Wingdings" panose="05000000000000000000" pitchFamily="2" charset="2"/>
              <a:buNone/>
            </a:pPr>
            <a:endParaRPr lang="en-US" altLang="zh-CN" dirty="0"/>
          </a:p>
          <a:p>
            <a:pPr lvl="1">
              <a:buFont typeface="Wingdings" panose="05000000000000000000" pitchFamily="2" charset="2"/>
              <a:buNone/>
            </a:pPr>
            <a:endParaRPr lang="en-US" altLang="zh-CN" dirty="0"/>
          </a:p>
          <a:p>
            <a:pPr lvl="1">
              <a:buFont typeface="Wingdings" panose="05000000000000000000" pitchFamily="2" charset="2"/>
              <a:buNone/>
            </a:pPr>
            <a:endParaRPr lang="en-US" altLang="zh-CN" dirty="0"/>
          </a:p>
          <a:p>
            <a:pPr lvl="1">
              <a:buFont typeface="Wingdings" panose="05000000000000000000" pitchFamily="2" charset="2"/>
              <a:buNone/>
            </a:pPr>
            <a:endParaRPr lang="zh-CN" altLang="zh-CN" dirty="0"/>
          </a:p>
          <a:p>
            <a:pPr marL="0" indent="0" eaLnBrk="0" hangingPunct="0">
              <a:spcBef>
                <a:spcPct val="20000"/>
              </a:spcBef>
              <a:buClr>
                <a:schemeClr val="folHlink"/>
              </a:buClr>
              <a:buSzPct val="60000"/>
              <a:buNone/>
              <a:defRPr/>
            </a:pPr>
            <a:r>
              <a:rPr lang="zh-CN" altLang="zh-CN" b="1" dirty="0"/>
              <a:t>第二步：</a:t>
            </a:r>
            <a:r>
              <a:rPr lang="zh-CN" altLang="zh-CN" kern="0" dirty="0"/>
              <a:t>对第一步的结果进行再次选择，排除并非教师自己所讲的课程</a:t>
            </a:r>
          </a:p>
          <a:p>
            <a:pPr marL="0" indent="0" eaLnBrk="0" hangingPunct="0">
              <a:spcBef>
                <a:spcPct val="20000"/>
              </a:spcBef>
              <a:buClr>
                <a:schemeClr val="folHlink"/>
              </a:buClr>
              <a:buSzPct val="60000"/>
              <a:buNone/>
              <a:defRPr/>
            </a:pPr>
            <a:endParaRPr lang="en-US" altLang="zh-CN" kern="0" dirty="0"/>
          </a:p>
          <a:p>
            <a:pPr marL="0" indent="0" eaLnBrk="0" hangingPunct="0">
              <a:spcBef>
                <a:spcPct val="20000"/>
              </a:spcBef>
              <a:buClr>
                <a:schemeClr val="folHlink"/>
              </a:buClr>
              <a:buSzPct val="60000"/>
              <a:buNone/>
              <a:defRPr/>
            </a:pPr>
            <a:r>
              <a:rPr lang="zh-CN" altLang="en-US" kern="0" dirty="0"/>
              <a:t>      </a:t>
            </a:r>
            <a:r>
              <a:rPr lang="en-US" altLang="zh-CN" kern="0" dirty="0"/>
              <a:t> </a:t>
            </a:r>
            <a:r>
              <a:rPr lang="zh-CN" altLang="zh-CN" kern="0" dirty="0">
                <a:solidFill>
                  <a:srgbClr val="7030A0"/>
                </a:solidFill>
              </a:rPr>
              <a:t>σ</a:t>
            </a:r>
            <a:r>
              <a:rPr lang="en-US" altLang="zh-CN" kern="0" baseline="-25000" dirty="0">
                <a:solidFill>
                  <a:srgbClr val="7030A0"/>
                </a:solidFill>
              </a:rPr>
              <a:t>instructor.id=teaches.id</a:t>
            </a:r>
            <a:r>
              <a:rPr lang="en-US" altLang="zh-CN" kern="0" dirty="0">
                <a:solidFill>
                  <a:srgbClr val="7030A0"/>
                </a:solidFill>
              </a:rPr>
              <a:t> </a:t>
            </a:r>
            <a:r>
              <a:rPr lang="zh-CN" altLang="zh-CN" kern="0" dirty="0">
                <a:solidFill>
                  <a:srgbClr val="7030A0"/>
                </a:solidFill>
              </a:rPr>
              <a:t>（σ</a:t>
            </a:r>
            <a:r>
              <a:rPr lang="en-US" altLang="zh-CN" kern="0" baseline="-25000" dirty="0" err="1">
                <a:solidFill>
                  <a:srgbClr val="7030A0"/>
                </a:solidFill>
              </a:rPr>
              <a:t>dept_name</a:t>
            </a:r>
            <a:r>
              <a:rPr lang="en-US" altLang="zh-CN" kern="0" baseline="-25000" dirty="0">
                <a:solidFill>
                  <a:srgbClr val="7030A0"/>
                </a:solidFill>
              </a:rPr>
              <a:t> = “Physics”</a:t>
            </a:r>
            <a:r>
              <a:rPr lang="en-US" altLang="zh-CN" kern="0" dirty="0">
                <a:solidFill>
                  <a:srgbClr val="7030A0"/>
                </a:solidFill>
              </a:rPr>
              <a:t> (instructor x teaches)</a:t>
            </a:r>
            <a:r>
              <a:rPr lang="zh-CN" altLang="zh-CN" kern="0" dirty="0">
                <a:solidFill>
                  <a:srgbClr val="7030A0"/>
                </a:solidFill>
              </a:rPr>
              <a:t>）</a:t>
            </a:r>
          </a:p>
          <a:p>
            <a:pPr lvl="1"/>
            <a:endParaRPr lang="en-US" altLang="zh-CN" sz="2400" dirty="0"/>
          </a:p>
        </p:txBody>
      </p:sp>
      <p:pic>
        <p:nvPicPr>
          <p:cNvPr id="32772" name="图片 3">
            <a:extLst>
              <a:ext uri="{FF2B5EF4-FFF2-40B4-BE49-F238E27FC236}">
                <a16:creationId xmlns:a16="http://schemas.microsoft.com/office/drawing/2014/main" id="{447B4BB2-00A5-4B3A-B32F-DFA73D4201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7596" y="1309041"/>
            <a:ext cx="1608750" cy="159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4">
            <a:extLst>
              <a:ext uri="{FF2B5EF4-FFF2-40B4-BE49-F238E27FC236}">
                <a16:creationId xmlns:a16="http://schemas.microsoft.com/office/drawing/2014/main" id="{4147F957-9F34-4F5A-8EE1-0DB5D6C445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55728" y="1330246"/>
            <a:ext cx="1708026" cy="1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6">
            <a:extLst>
              <a:ext uri="{FF2B5EF4-FFF2-40B4-BE49-F238E27FC236}">
                <a16:creationId xmlns:a16="http://schemas.microsoft.com/office/drawing/2014/main" id="{A1D1369A-4846-4B41-B332-1662A134E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069" y="3313651"/>
            <a:ext cx="3376616" cy="2236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02F6401-8B7A-4CFE-9573-A7AEFF034CAC}"/>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33795" name="Rectangle 3">
            <a:extLst>
              <a:ext uri="{FF2B5EF4-FFF2-40B4-BE49-F238E27FC236}">
                <a16:creationId xmlns:a16="http://schemas.microsoft.com/office/drawing/2014/main" id="{3EF3CCEA-1EB0-43E8-9656-A2DA99778999}"/>
              </a:ext>
            </a:extLst>
          </p:cNvPr>
          <p:cNvSpPr>
            <a:spLocks noGrp="1" noChangeArrowheads="1"/>
          </p:cNvSpPr>
          <p:nvPr>
            <p:ph type="body" idx="4294967295"/>
          </p:nvPr>
        </p:nvSpPr>
        <p:spPr>
          <a:xfrm>
            <a:off x="1005455" y="1455184"/>
            <a:ext cx="10179572" cy="5251581"/>
          </a:xfrm>
        </p:spPr>
        <p:txBody>
          <a:bodyPr>
            <a:normAutofit/>
          </a:bodyPr>
          <a:lstStyle/>
          <a:p>
            <a:r>
              <a:rPr lang="en-US" altLang="zh-CN" sz="3400" dirty="0">
                <a:solidFill>
                  <a:srgbClr val="FF0000"/>
                </a:solidFill>
              </a:rPr>
              <a:t>Cartesian-Product Operation</a:t>
            </a:r>
          </a:p>
          <a:p>
            <a:pPr lvl="1"/>
            <a:r>
              <a:rPr lang="zh-CN" altLang="zh-CN" sz="2400" b="1" dirty="0"/>
              <a:t>例：</a:t>
            </a:r>
            <a:r>
              <a:rPr lang="zh-CN" altLang="zh-CN" sz="2400" dirty="0"/>
              <a:t>找出物理系的所有教师，以及他们教授的所有课程</a:t>
            </a:r>
          </a:p>
          <a:p>
            <a:pPr>
              <a:buFont typeface="Wingdings" panose="05000000000000000000" pitchFamily="2" charset="2"/>
              <a:buNone/>
            </a:pPr>
            <a:r>
              <a:rPr lang="zh-CN" altLang="zh-CN" sz="2400" b="1" dirty="0"/>
              <a:t>第三步：</a:t>
            </a:r>
            <a:r>
              <a:rPr lang="zh-CN" altLang="zh-CN" sz="2400" dirty="0"/>
              <a:t>去掉不需要的信息</a:t>
            </a:r>
            <a:r>
              <a:rPr lang="en-US" altLang="zh-CN" sz="2400" dirty="0"/>
              <a:t>    </a:t>
            </a:r>
          </a:p>
          <a:p>
            <a:pPr>
              <a:buFont typeface="Wingdings" panose="05000000000000000000" pitchFamily="2" charset="2"/>
              <a:buNone/>
            </a:pPr>
            <a:r>
              <a:rPr lang="en-US" altLang="zh-CN" sz="1800" dirty="0">
                <a:solidFill>
                  <a:srgbClr val="7030A0"/>
                </a:solidFill>
                <a:sym typeface="Symbol" panose="05050102010706020507" pitchFamily="18" charset="2"/>
              </a:rPr>
              <a:t>           </a:t>
            </a:r>
            <a:r>
              <a:rPr lang="en-US" altLang="zh-CN" sz="1800" baseline="-25000" dirty="0">
                <a:solidFill>
                  <a:srgbClr val="7030A0"/>
                </a:solidFill>
              </a:rPr>
              <a:t>name</a:t>
            </a:r>
            <a:r>
              <a:rPr lang="zh-CN" altLang="zh-CN" sz="1800" baseline="-25000" dirty="0">
                <a:solidFill>
                  <a:srgbClr val="7030A0"/>
                </a:solidFill>
              </a:rPr>
              <a:t>，</a:t>
            </a:r>
            <a:r>
              <a:rPr lang="en-US" altLang="zh-CN" sz="1800" baseline="-25000" dirty="0" err="1">
                <a:solidFill>
                  <a:srgbClr val="7030A0"/>
                </a:solidFill>
              </a:rPr>
              <a:t>course_id</a:t>
            </a:r>
            <a:r>
              <a:rPr lang="zh-CN" altLang="zh-CN" sz="1800" dirty="0">
                <a:solidFill>
                  <a:srgbClr val="7030A0"/>
                </a:solidFill>
              </a:rPr>
              <a:t>（σ</a:t>
            </a:r>
            <a:r>
              <a:rPr lang="en-US" altLang="zh-CN" sz="1800" baseline="-25000" dirty="0">
                <a:solidFill>
                  <a:srgbClr val="7030A0"/>
                </a:solidFill>
              </a:rPr>
              <a:t>instructor.id=teaches.id</a:t>
            </a:r>
            <a:r>
              <a:rPr lang="en-US" altLang="zh-CN" sz="1800" dirty="0">
                <a:solidFill>
                  <a:srgbClr val="7030A0"/>
                </a:solidFill>
              </a:rPr>
              <a:t> </a:t>
            </a:r>
            <a:r>
              <a:rPr lang="zh-CN" altLang="zh-CN" sz="1800" dirty="0">
                <a:solidFill>
                  <a:srgbClr val="7030A0"/>
                </a:solidFill>
              </a:rPr>
              <a:t>（σ</a:t>
            </a:r>
            <a:r>
              <a:rPr lang="en-US" altLang="zh-CN" sz="1800" baseline="-25000" dirty="0" err="1">
                <a:solidFill>
                  <a:srgbClr val="7030A0"/>
                </a:solidFill>
              </a:rPr>
              <a:t>dept_name</a:t>
            </a:r>
            <a:r>
              <a:rPr lang="en-US" altLang="zh-CN" sz="1800" baseline="-25000" dirty="0">
                <a:solidFill>
                  <a:srgbClr val="7030A0"/>
                </a:solidFill>
              </a:rPr>
              <a:t> = “Physics”</a:t>
            </a:r>
            <a:r>
              <a:rPr lang="en-US" altLang="zh-CN" sz="1800" dirty="0">
                <a:solidFill>
                  <a:srgbClr val="7030A0"/>
                </a:solidFill>
              </a:rPr>
              <a:t> (instructor x teaches)</a:t>
            </a:r>
            <a:r>
              <a:rPr lang="zh-CN" altLang="zh-CN" sz="1800" dirty="0">
                <a:solidFill>
                  <a:srgbClr val="7030A0"/>
                </a:solidFill>
              </a:rPr>
              <a:t>） ）</a:t>
            </a:r>
          </a:p>
          <a:p>
            <a:pPr>
              <a:buFont typeface="Wingdings" panose="05000000000000000000" pitchFamily="2" charset="2"/>
              <a:buNone/>
            </a:pPr>
            <a:r>
              <a:rPr lang="en-US" altLang="zh-CN" sz="1900" dirty="0"/>
              <a:t>        </a:t>
            </a:r>
            <a:r>
              <a:rPr lang="zh-CN" altLang="zh-CN" sz="1900" dirty="0"/>
              <a:t>结果如图</a:t>
            </a:r>
            <a:r>
              <a:rPr lang="en-US" altLang="zh-CN" sz="1900" dirty="0"/>
              <a:t>6-10 </a:t>
            </a:r>
            <a:r>
              <a:rPr lang="zh-CN" altLang="zh-CN" sz="1900" dirty="0"/>
              <a:t>所示：</a:t>
            </a:r>
            <a:endParaRPr lang="en-US" altLang="zh-CN" sz="1900" dirty="0"/>
          </a:p>
          <a:p>
            <a:pPr>
              <a:buFont typeface="Wingdings" panose="05000000000000000000" pitchFamily="2" charset="2"/>
              <a:buNone/>
            </a:pPr>
            <a:endParaRPr lang="en-US" altLang="zh-CN" dirty="0"/>
          </a:p>
          <a:p>
            <a:pPr>
              <a:buFont typeface="Wingdings" panose="05000000000000000000" pitchFamily="2" charset="2"/>
              <a:buNone/>
            </a:pPr>
            <a:endParaRPr lang="en-US" altLang="zh-CN" dirty="0"/>
          </a:p>
          <a:p>
            <a:pPr lvl="1"/>
            <a:endParaRPr lang="en-US" altLang="zh-CN" sz="2200" dirty="0"/>
          </a:p>
          <a:p>
            <a:pPr lvl="1"/>
            <a:r>
              <a:rPr lang="zh-CN" altLang="en-US" sz="2200" dirty="0">
                <a:solidFill>
                  <a:srgbClr val="FF0000"/>
                </a:solidFill>
              </a:rPr>
              <a:t>严格地说这个查询没有完成任务</a:t>
            </a:r>
            <a:endParaRPr lang="en-US" altLang="zh-CN" sz="2200" dirty="0">
              <a:solidFill>
                <a:srgbClr val="FF0000"/>
              </a:solidFill>
            </a:endParaRPr>
          </a:p>
          <a:p>
            <a:pPr lvl="2"/>
            <a:r>
              <a:rPr lang="zh-CN" altLang="en-US" sz="2200" dirty="0"/>
              <a:t>只找到了物理系中讲了课的老师</a:t>
            </a:r>
            <a:endParaRPr lang="en-US" altLang="zh-CN" sz="2200" dirty="0"/>
          </a:p>
          <a:p>
            <a:pPr lvl="2"/>
            <a:r>
              <a:rPr lang="zh-CN" altLang="en-US" sz="2200" dirty="0"/>
              <a:t>没有找到物理系中没有讲课的老师：</a:t>
            </a:r>
            <a:r>
              <a:rPr lang="en-US" altLang="zh-CN" sz="2200" dirty="0"/>
              <a:t>Gold</a:t>
            </a:r>
            <a:r>
              <a:rPr lang="zh-CN" altLang="zh-CN" sz="2200" dirty="0"/>
              <a:t>是物理系的教师，但是他不教课！</a:t>
            </a:r>
            <a:endParaRPr lang="en-US" altLang="zh-CN" sz="2200" dirty="0"/>
          </a:p>
          <a:p>
            <a:pPr lvl="2"/>
            <a:endParaRPr lang="zh-CN" altLang="zh-CN" sz="2200" dirty="0"/>
          </a:p>
        </p:txBody>
      </p:sp>
      <p:pic>
        <p:nvPicPr>
          <p:cNvPr id="33796" name="图片 7">
            <a:extLst>
              <a:ext uri="{FF2B5EF4-FFF2-40B4-BE49-F238E27FC236}">
                <a16:creationId xmlns:a16="http://schemas.microsoft.com/office/drawing/2014/main" id="{FCEBBFAB-871A-4E63-923E-5735A0934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317" y="4080974"/>
            <a:ext cx="4493266" cy="1024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B6BAA2C2-193B-4CB6-8642-38C556DD146C}"/>
              </a:ext>
            </a:extLst>
          </p:cNvPr>
          <p:cNvSpPr>
            <a:spLocks noGrp="1" noChangeArrowheads="1"/>
          </p:cNvSpPr>
          <p:nvPr>
            <p:ph type="title"/>
          </p:nvPr>
        </p:nvSpPr>
        <p:spPr/>
        <p:txBody>
          <a:bodyPr/>
          <a:lstStyle/>
          <a:p>
            <a:r>
              <a:rPr lang="en-US" altLang="zh-CN"/>
              <a:t>Relational Algebra</a:t>
            </a:r>
          </a:p>
        </p:txBody>
      </p:sp>
      <p:sp>
        <p:nvSpPr>
          <p:cNvPr id="7171" name="Rectangle 3">
            <a:extLst>
              <a:ext uri="{FF2B5EF4-FFF2-40B4-BE49-F238E27FC236}">
                <a16:creationId xmlns:a16="http://schemas.microsoft.com/office/drawing/2014/main" id="{3862DEAD-CBD7-4C1F-A530-207FE5F5D773}"/>
              </a:ext>
            </a:extLst>
          </p:cNvPr>
          <p:cNvSpPr>
            <a:spLocks noGrp="1" noChangeArrowheads="1"/>
          </p:cNvSpPr>
          <p:nvPr>
            <p:ph type="body" idx="4294967295"/>
          </p:nvPr>
        </p:nvSpPr>
        <p:spPr>
          <a:xfrm>
            <a:off x="1034041" y="1666430"/>
            <a:ext cx="10051541" cy="4898150"/>
          </a:xfrm>
        </p:spPr>
        <p:txBody>
          <a:bodyPr>
            <a:normAutofit/>
          </a:bodyPr>
          <a:lstStyle/>
          <a:p>
            <a:r>
              <a:rPr lang="zh-CN" altLang="en-US" sz="2800" b="1" dirty="0">
                <a:solidFill>
                  <a:srgbClr val="FF0000"/>
                </a:solidFill>
              </a:rPr>
              <a:t>基本</a:t>
            </a:r>
            <a:r>
              <a:rPr lang="zh-CN" altLang="zh-CN" sz="2800" b="1" dirty="0">
                <a:solidFill>
                  <a:srgbClr val="FF0000"/>
                </a:solidFill>
              </a:rPr>
              <a:t>的关系代数运算</a:t>
            </a:r>
            <a:r>
              <a:rPr lang="zh-CN" altLang="en-US" sz="2800" b="1" dirty="0">
                <a:solidFill>
                  <a:srgbClr val="FF0000"/>
                </a:solidFill>
              </a:rPr>
              <a:t>符（</a:t>
            </a:r>
            <a:r>
              <a:rPr lang="en-US" altLang="zh-CN" sz="2800" dirty="0">
                <a:solidFill>
                  <a:srgbClr val="FF0000"/>
                </a:solidFill>
              </a:rPr>
              <a:t>Basic Operators</a:t>
            </a:r>
            <a:r>
              <a:rPr lang="zh-CN" altLang="en-US" sz="2800" b="1" dirty="0">
                <a:solidFill>
                  <a:srgbClr val="FF0000"/>
                </a:solidFill>
              </a:rPr>
              <a:t>）</a:t>
            </a:r>
            <a:endParaRPr lang="en-US" altLang="zh-CN" sz="2800" b="1" dirty="0">
              <a:solidFill>
                <a:srgbClr val="FF0000"/>
              </a:solidFill>
            </a:endParaRPr>
          </a:p>
          <a:p>
            <a:pPr lvl="1"/>
            <a:endParaRPr lang="en-US" altLang="zh-CN" sz="2400" dirty="0"/>
          </a:p>
          <a:p>
            <a:pPr lvl="1"/>
            <a:r>
              <a:rPr lang="en-US" altLang="zh-CN" sz="2400" dirty="0"/>
              <a:t>select: </a:t>
            </a:r>
            <a:r>
              <a:rPr lang="en-US" altLang="zh-CN" sz="2400" dirty="0">
                <a:sym typeface="Symbol" panose="05050102010706020507" pitchFamily="18" charset="2"/>
              </a:rPr>
              <a:t></a:t>
            </a:r>
            <a:endParaRPr lang="en-US" altLang="zh-CN" sz="2400" dirty="0"/>
          </a:p>
          <a:p>
            <a:pPr lvl="1"/>
            <a:r>
              <a:rPr lang="en-US" altLang="zh-CN" sz="2400" dirty="0"/>
              <a:t>project: </a:t>
            </a:r>
            <a:r>
              <a:rPr lang="en-US" altLang="zh-CN" sz="2400" dirty="0">
                <a:sym typeface="Symbol" panose="05050102010706020507" pitchFamily="18" charset="2"/>
              </a:rPr>
              <a:t></a:t>
            </a:r>
            <a:endParaRPr lang="en-US" altLang="zh-CN" sz="2400" dirty="0"/>
          </a:p>
          <a:p>
            <a:pPr lvl="1"/>
            <a:r>
              <a:rPr lang="en-US" altLang="zh-CN" sz="2400" dirty="0"/>
              <a:t>union: </a:t>
            </a:r>
            <a:r>
              <a:rPr lang="en-US" altLang="zh-CN" sz="2400" dirty="0">
                <a:sym typeface="Symbol" panose="05050102010706020507" pitchFamily="18" charset="2"/>
              </a:rPr>
              <a:t></a:t>
            </a:r>
            <a:endParaRPr lang="en-US" altLang="zh-CN" sz="2400" dirty="0"/>
          </a:p>
          <a:p>
            <a:pPr lvl="1"/>
            <a:r>
              <a:rPr lang="en-US" altLang="zh-CN" sz="2400" dirty="0"/>
              <a:t>set difference: </a:t>
            </a:r>
            <a:r>
              <a:rPr lang="en-US" altLang="zh-CN" sz="2400" i="1" dirty="0"/>
              <a:t>–</a:t>
            </a:r>
            <a:r>
              <a:rPr lang="en-US" altLang="zh-CN" sz="2400" dirty="0"/>
              <a:t> </a:t>
            </a:r>
          </a:p>
          <a:p>
            <a:pPr lvl="1"/>
            <a:r>
              <a:rPr lang="en-US" altLang="zh-CN" sz="2400" dirty="0"/>
              <a:t>Cartesian product: x</a:t>
            </a:r>
          </a:p>
          <a:p>
            <a:pPr lvl="1"/>
            <a:r>
              <a:rPr lang="en-US" altLang="zh-CN" sz="2400" dirty="0"/>
              <a:t>rename: </a:t>
            </a:r>
            <a:r>
              <a:rPr lang="en-US" altLang="zh-CN" sz="2400" i="1" dirty="0">
                <a:sym typeface="Symbol" panose="05050102010706020507" pitchFamily="18" charset="2"/>
              </a:rPr>
              <a:t></a:t>
            </a:r>
          </a:p>
        </p:txBody>
      </p:sp>
      <p:sp>
        <p:nvSpPr>
          <p:cNvPr id="4" name="Rectangle 3">
            <a:extLst>
              <a:ext uri="{FF2B5EF4-FFF2-40B4-BE49-F238E27FC236}">
                <a16:creationId xmlns:a16="http://schemas.microsoft.com/office/drawing/2014/main" id="{065A178A-68AE-4CFE-A9EE-8FDCCE007E9E}"/>
              </a:ext>
            </a:extLst>
          </p:cNvPr>
          <p:cNvSpPr txBox="1">
            <a:spLocks noChangeArrowheads="1"/>
          </p:cNvSpPr>
          <p:nvPr/>
        </p:nvSpPr>
        <p:spPr bwMode="auto">
          <a:xfrm>
            <a:off x="6272610" y="2578627"/>
            <a:ext cx="4674253" cy="2540304"/>
          </a:xfrm>
          <a:prstGeom prst="rect">
            <a:avLst/>
          </a:prstGeom>
          <a:noFill/>
          <a:ln w="9525">
            <a:noFill/>
            <a:miter lim="800000"/>
            <a:headEnd/>
            <a:tailEnd/>
          </a:ln>
        </p:spPr>
        <p:txBody>
          <a:bodyPr/>
          <a:lstStyle/>
          <a:p>
            <a:pPr marL="342900" indent="-342900" eaLnBrk="0" hangingPunct="0">
              <a:spcBef>
                <a:spcPct val="20000"/>
              </a:spcBef>
              <a:buClr>
                <a:schemeClr val="folHlink"/>
              </a:buClr>
              <a:buSzPct val="60000"/>
              <a:buFont typeface="Wingdings" pitchFamily="2" charset="2"/>
              <a:buChar char="n"/>
              <a:defRPr/>
            </a:pPr>
            <a:r>
              <a:rPr lang="zh-CN" altLang="en-US" sz="2000" kern="0" dirty="0">
                <a:solidFill>
                  <a:srgbClr val="7030A0"/>
                </a:solidFill>
              </a:rPr>
              <a:t>基本运算单位：</a:t>
            </a:r>
            <a:r>
              <a:rPr lang="en-US" altLang="zh-CN" sz="2000" kern="0" dirty="0">
                <a:solidFill>
                  <a:srgbClr val="7030A0"/>
                </a:solidFill>
              </a:rPr>
              <a:t>relation</a:t>
            </a:r>
          </a:p>
          <a:p>
            <a:pPr marL="342900" indent="-342900" eaLnBrk="0" hangingPunct="0">
              <a:spcBef>
                <a:spcPct val="20000"/>
              </a:spcBef>
              <a:buClr>
                <a:schemeClr val="folHlink"/>
              </a:buClr>
              <a:buSzPct val="60000"/>
              <a:buFont typeface="Wingdings" pitchFamily="2" charset="2"/>
              <a:buChar char="n"/>
              <a:defRPr/>
            </a:pPr>
            <a:r>
              <a:rPr lang="zh-CN" altLang="en-US" sz="2000" kern="0" dirty="0">
                <a:solidFill>
                  <a:srgbClr val="7030A0"/>
                </a:solidFill>
              </a:rPr>
              <a:t>运算变元：整个关系（</a:t>
            </a:r>
            <a:r>
              <a:rPr lang="en-US" altLang="zh-CN" sz="2000" kern="0" dirty="0">
                <a:solidFill>
                  <a:srgbClr val="7030A0"/>
                </a:solidFill>
              </a:rPr>
              <a:t>relation</a:t>
            </a:r>
            <a:r>
              <a:rPr lang="zh-CN" altLang="en-US" sz="2000" kern="0" dirty="0">
                <a:solidFill>
                  <a:srgbClr val="7030A0"/>
                </a:solidFill>
              </a:rPr>
              <a:t>）</a:t>
            </a:r>
            <a:endParaRPr lang="en-US" altLang="zh-CN" sz="2000" kern="0" dirty="0">
              <a:solidFill>
                <a:srgbClr val="7030A0"/>
              </a:solidFill>
            </a:endParaRPr>
          </a:p>
          <a:p>
            <a:pPr marL="342900" indent="-342900" eaLnBrk="0" hangingPunct="0">
              <a:spcBef>
                <a:spcPct val="20000"/>
              </a:spcBef>
              <a:buClr>
                <a:schemeClr val="folHlink"/>
              </a:buClr>
              <a:buSzPct val="60000"/>
              <a:buFont typeface="Wingdings" pitchFamily="2" charset="2"/>
              <a:buChar char="n"/>
              <a:defRPr/>
            </a:pPr>
            <a:r>
              <a:rPr lang="zh-CN" altLang="en-US" sz="2000" kern="0" dirty="0">
                <a:solidFill>
                  <a:srgbClr val="7030A0"/>
                </a:solidFill>
              </a:rPr>
              <a:t>数学基础：集合论</a:t>
            </a:r>
            <a:endParaRPr lang="en-US" altLang="zh-CN" sz="2000" kern="0" dirty="0">
              <a:solidFill>
                <a:srgbClr val="7030A0"/>
              </a:solidFill>
            </a:endParaRPr>
          </a:p>
          <a:p>
            <a:pPr marL="342900" indent="-342900" eaLnBrk="0" hangingPunct="0">
              <a:spcBef>
                <a:spcPct val="20000"/>
              </a:spcBef>
              <a:buClr>
                <a:schemeClr val="folHlink"/>
              </a:buClr>
              <a:buSzPct val="60000"/>
              <a:buFont typeface="Wingdings" pitchFamily="2" charset="2"/>
              <a:buChar char="n"/>
              <a:defRPr/>
            </a:pPr>
            <a:endParaRPr lang="en-US" altLang="zh-CN" sz="2000" kern="0" dirty="0">
              <a:solidFill>
                <a:srgbClr val="7030A0"/>
              </a:solidFill>
            </a:endParaRPr>
          </a:p>
          <a:p>
            <a:pPr marL="342900" indent="-342900" eaLnBrk="0" hangingPunct="0">
              <a:spcBef>
                <a:spcPct val="20000"/>
              </a:spcBef>
              <a:buClr>
                <a:schemeClr val="folHlink"/>
              </a:buClr>
              <a:buSzPct val="60000"/>
              <a:buFont typeface="Wingdings" pitchFamily="2" charset="2"/>
              <a:buChar char="n"/>
              <a:defRPr/>
            </a:pPr>
            <a:r>
              <a:rPr lang="zh-CN" altLang="en-US" sz="2000" kern="0" dirty="0">
                <a:solidFill>
                  <a:srgbClr val="7030A0"/>
                </a:solidFill>
              </a:rPr>
              <a:t>运算符的输入是一个或者两个关系</a:t>
            </a:r>
            <a:endParaRPr lang="en-US" altLang="zh-CN" sz="2000" kern="0" dirty="0">
              <a:solidFill>
                <a:srgbClr val="7030A0"/>
              </a:solidFill>
            </a:endParaRPr>
          </a:p>
          <a:p>
            <a:pPr marL="342900" indent="-342900" eaLnBrk="0" hangingPunct="0">
              <a:spcBef>
                <a:spcPct val="20000"/>
              </a:spcBef>
              <a:buClr>
                <a:schemeClr val="folHlink"/>
              </a:buClr>
              <a:buSzPct val="60000"/>
              <a:buFont typeface="Wingdings" pitchFamily="2" charset="2"/>
              <a:buChar char="n"/>
              <a:defRPr/>
            </a:pPr>
            <a:r>
              <a:rPr lang="zh-CN" altLang="en-US" sz="2000" kern="0" dirty="0">
                <a:solidFill>
                  <a:srgbClr val="7030A0"/>
                </a:solidFill>
              </a:rPr>
              <a:t>运算符的输出是一个新的关系</a:t>
            </a:r>
            <a:endParaRPr lang="en-US" altLang="zh-CN" sz="2000" kern="0" dirty="0">
              <a:solidFill>
                <a:srgbClr val="7030A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E49B0A9-E558-4E71-A1DE-F7170C0C425E}"/>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34819" name="Rectangle 3">
            <a:extLst>
              <a:ext uri="{FF2B5EF4-FFF2-40B4-BE49-F238E27FC236}">
                <a16:creationId xmlns:a16="http://schemas.microsoft.com/office/drawing/2014/main" id="{FAA7C106-5B89-4771-A93A-58C077DDDC79}"/>
              </a:ext>
            </a:extLst>
          </p:cNvPr>
          <p:cNvSpPr>
            <a:spLocks noGrp="1" noChangeArrowheads="1"/>
          </p:cNvSpPr>
          <p:nvPr>
            <p:ph type="body" idx="4294967295"/>
          </p:nvPr>
        </p:nvSpPr>
        <p:spPr>
          <a:xfrm>
            <a:off x="1174459" y="1548607"/>
            <a:ext cx="9911123" cy="4876800"/>
          </a:xfrm>
        </p:spPr>
        <p:txBody>
          <a:bodyPr/>
          <a:lstStyle/>
          <a:p>
            <a:r>
              <a:rPr lang="en-US" altLang="zh-CN" sz="2800" dirty="0">
                <a:solidFill>
                  <a:srgbClr val="FF0000"/>
                </a:solidFill>
              </a:rPr>
              <a:t>Cartesian-Product Operation</a:t>
            </a:r>
          </a:p>
          <a:p>
            <a:pPr lvl="1"/>
            <a:r>
              <a:rPr lang="zh-CN" altLang="zh-CN" sz="2400" b="1" dirty="0"/>
              <a:t>等价关系代数表达式</a:t>
            </a:r>
            <a:r>
              <a:rPr lang="zh-CN" altLang="en-US" sz="2400" b="1" dirty="0"/>
              <a:t>：表达相同查询的关系代数表达式并不唯一！</a:t>
            </a:r>
            <a:endParaRPr lang="en-US" altLang="zh-CN" sz="2400" dirty="0"/>
          </a:p>
          <a:p>
            <a:pPr lvl="2"/>
            <a:r>
              <a:rPr lang="en-US" altLang="zh-CN" sz="2000" dirty="0"/>
              <a:t> </a:t>
            </a:r>
            <a:r>
              <a:rPr lang="zh-CN" altLang="zh-CN" sz="2000" dirty="0"/>
              <a:t>例：找出物理系的所有教师，以及他们教授的所有课程</a:t>
            </a:r>
          </a:p>
          <a:p>
            <a:pPr lvl="3"/>
            <a:endParaRPr lang="en-US" altLang="zh-CN" dirty="0"/>
          </a:p>
          <a:p>
            <a:pPr lvl="3"/>
            <a:r>
              <a:rPr lang="zh-CN" altLang="en-US" dirty="0"/>
              <a:t> </a:t>
            </a:r>
            <a:endParaRPr lang="en-US" altLang="zh-CN" dirty="0"/>
          </a:p>
          <a:p>
            <a:pPr lvl="3">
              <a:buFont typeface="Wingdings" panose="05000000000000000000" pitchFamily="2" charset="2"/>
              <a:buNone/>
            </a:pPr>
            <a:endParaRPr lang="en-US" altLang="zh-CN" dirty="0"/>
          </a:p>
          <a:p>
            <a:pPr lvl="3"/>
            <a:r>
              <a:rPr lang="zh-CN" altLang="en-US" dirty="0"/>
              <a:t>  </a:t>
            </a:r>
            <a:endParaRPr lang="en-US" altLang="zh-CN" dirty="0"/>
          </a:p>
          <a:p>
            <a:pPr lvl="1"/>
            <a:endParaRPr lang="en-US" altLang="zh-CN" sz="2000" dirty="0"/>
          </a:p>
          <a:p>
            <a:pPr lvl="3"/>
            <a:endParaRPr lang="en-US" altLang="zh-CN" dirty="0"/>
          </a:p>
          <a:p>
            <a:pPr lvl="3"/>
            <a:r>
              <a:rPr lang="zh-CN" altLang="en-US" dirty="0"/>
              <a:t>以上两个表达式</a:t>
            </a:r>
            <a:r>
              <a:rPr lang="zh-CN" altLang="zh-CN" dirty="0"/>
              <a:t>等价</a:t>
            </a:r>
            <a:r>
              <a:rPr lang="zh-CN" altLang="en-US" dirty="0"/>
              <a:t>：查询</a:t>
            </a:r>
            <a:r>
              <a:rPr lang="zh-CN" altLang="zh-CN" dirty="0"/>
              <a:t>结果</a:t>
            </a:r>
            <a:r>
              <a:rPr lang="zh-CN" altLang="en-US" dirty="0"/>
              <a:t>是</a:t>
            </a:r>
            <a:r>
              <a:rPr lang="zh-CN" altLang="zh-CN" dirty="0"/>
              <a:t>一样</a:t>
            </a:r>
            <a:r>
              <a:rPr lang="zh-CN" altLang="en-US" dirty="0"/>
              <a:t>的</a:t>
            </a:r>
            <a:r>
              <a:rPr lang="en-US" altLang="zh-CN" dirty="0"/>
              <a:t>!</a:t>
            </a:r>
          </a:p>
          <a:p>
            <a:pPr lvl="3"/>
            <a:endParaRPr lang="en-US" altLang="zh-CN" dirty="0"/>
          </a:p>
          <a:p>
            <a:pPr lvl="3"/>
            <a:r>
              <a:rPr lang="zh-CN" altLang="en-US" dirty="0"/>
              <a:t>等价的关系代数表达式，查询</a:t>
            </a:r>
            <a:r>
              <a:rPr lang="zh-CN" altLang="zh-CN" dirty="0"/>
              <a:t>性能</a:t>
            </a:r>
            <a:r>
              <a:rPr lang="zh-CN" altLang="en-US" dirty="0"/>
              <a:t>很</a:t>
            </a:r>
            <a:r>
              <a:rPr lang="zh-CN" altLang="zh-CN" dirty="0"/>
              <a:t>不一样！</a:t>
            </a:r>
            <a:r>
              <a:rPr lang="zh-CN" altLang="en-US" dirty="0"/>
              <a:t>（</a:t>
            </a:r>
            <a:r>
              <a:rPr lang="zh-CN" altLang="zh-CN" dirty="0"/>
              <a:t>想一想，哪一种方法性能更好？</a:t>
            </a:r>
            <a:r>
              <a:rPr lang="zh-CN" altLang="en-US" dirty="0"/>
              <a:t>）</a:t>
            </a:r>
            <a:endParaRPr lang="en-US" altLang="zh-CN" dirty="0"/>
          </a:p>
          <a:p>
            <a:pPr lvl="4"/>
            <a:r>
              <a:rPr lang="zh-CN" altLang="en-US" dirty="0"/>
              <a:t>更早进行选择</a:t>
            </a:r>
            <a:r>
              <a:rPr lang="en-US" altLang="zh-CN" dirty="0"/>
              <a:t>Selection</a:t>
            </a:r>
            <a:r>
              <a:rPr lang="zh-CN" altLang="en-US" dirty="0"/>
              <a:t>操作和投影</a:t>
            </a:r>
            <a:r>
              <a:rPr lang="en-US" altLang="zh-CN" dirty="0"/>
              <a:t>Project</a:t>
            </a:r>
            <a:r>
              <a:rPr lang="zh-CN" altLang="en-US" dirty="0"/>
              <a:t>操作能获得更好的性能（减少数据的访问量！）</a:t>
            </a:r>
            <a:endParaRPr lang="en-US" altLang="zh-CN" dirty="0"/>
          </a:p>
        </p:txBody>
      </p:sp>
      <p:pic>
        <p:nvPicPr>
          <p:cNvPr id="34820" name="图片 4">
            <a:extLst>
              <a:ext uri="{FF2B5EF4-FFF2-40B4-BE49-F238E27FC236}">
                <a16:creationId xmlns:a16="http://schemas.microsoft.com/office/drawing/2014/main" id="{70F37FA1-ED3C-460A-978B-E0973B10A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646" y="2967243"/>
            <a:ext cx="54006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图片 5">
            <a:extLst>
              <a:ext uri="{FF2B5EF4-FFF2-40B4-BE49-F238E27FC236}">
                <a16:creationId xmlns:a16="http://schemas.microsoft.com/office/drawing/2014/main" id="{C0894B6A-5525-41A0-A2E1-63CC4903F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646" y="3495471"/>
            <a:ext cx="54721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2DF5EBB-4B5D-4C4E-9A4B-62080D6AAD1A}"/>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35843" name="Rectangle 3">
            <a:extLst>
              <a:ext uri="{FF2B5EF4-FFF2-40B4-BE49-F238E27FC236}">
                <a16:creationId xmlns:a16="http://schemas.microsoft.com/office/drawing/2014/main" id="{0B22643B-9CE3-41D1-912B-71DAD3586D5E}"/>
              </a:ext>
            </a:extLst>
          </p:cNvPr>
          <p:cNvSpPr>
            <a:spLocks noGrp="1" noChangeArrowheads="1"/>
          </p:cNvSpPr>
          <p:nvPr>
            <p:ph type="body" idx="4294967295"/>
          </p:nvPr>
        </p:nvSpPr>
        <p:spPr>
          <a:xfrm>
            <a:off x="1104899" y="1485798"/>
            <a:ext cx="9980681" cy="4868862"/>
          </a:xfrm>
        </p:spPr>
        <p:txBody>
          <a:bodyPr/>
          <a:lstStyle/>
          <a:p>
            <a:r>
              <a:rPr lang="en-US" altLang="zh-CN" sz="2400" dirty="0">
                <a:solidFill>
                  <a:srgbClr val="FF0000"/>
                </a:solidFill>
              </a:rPr>
              <a:t>Composition of Relational Operations (</a:t>
            </a:r>
            <a:r>
              <a:rPr lang="zh-CN" altLang="zh-CN" sz="2400" dirty="0">
                <a:solidFill>
                  <a:srgbClr val="FF0000"/>
                </a:solidFill>
              </a:rPr>
              <a:t>关系运算的组合</a:t>
            </a:r>
            <a:r>
              <a:rPr lang="en-US" altLang="zh-CN" sz="2400" dirty="0">
                <a:solidFill>
                  <a:srgbClr val="FF0000"/>
                </a:solidFill>
              </a:rPr>
              <a:t>2)</a:t>
            </a:r>
          </a:p>
          <a:p>
            <a:pPr lvl="1"/>
            <a:endParaRPr lang="en-US" altLang="zh-CN" sz="2000" dirty="0"/>
          </a:p>
          <a:p>
            <a:pPr lvl="1"/>
            <a:r>
              <a:rPr lang="en-US" altLang="zh-CN" sz="2000" dirty="0"/>
              <a:t>Can build expressions using multiple operations</a:t>
            </a:r>
          </a:p>
          <a:p>
            <a:pPr lvl="1"/>
            <a:endParaRPr lang="en-US" altLang="zh-CN" sz="2000" dirty="0"/>
          </a:p>
          <a:p>
            <a:pPr lvl="2"/>
            <a:r>
              <a:rPr lang="en-US" altLang="zh-CN" dirty="0"/>
              <a:t>Example:  </a:t>
            </a:r>
            <a:r>
              <a:rPr lang="en-US" altLang="zh-CN" dirty="0">
                <a:sym typeface="Symbol" panose="05050102010706020507" pitchFamily="18" charset="2"/>
              </a:rPr>
              <a:t></a:t>
            </a:r>
            <a:r>
              <a:rPr lang="en-US" altLang="zh-CN" baseline="-25000" dirty="0">
                <a:sym typeface="Symbol" panose="05050102010706020507" pitchFamily="18" charset="2"/>
              </a:rPr>
              <a:t>A=C</a:t>
            </a:r>
            <a:r>
              <a:rPr lang="en-US" altLang="zh-CN" dirty="0">
                <a:sym typeface="Symbol" panose="05050102010706020507" pitchFamily="18" charset="2"/>
              </a:rPr>
              <a:t>(</a:t>
            </a:r>
            <a:r>
              <a:rPr lang="en-US" altLang="zh-CN" i="1" dirty="0">
                <a:sym typeface="Symbol" panose="05050102010706020507" pitchFamily="18" charset="2"/>
              </a:rPr>
              <a:t>r x s</a:t>
            </a:r>
            <a:r>
              <a:rPr lang="en-US" altLang="zh-CN" dirty="0">
                <a:sym typeface="Symbol" panose="05050102010706020507" pitchFamily="18" charset="2"/>
              </a:rPr>
              <a:t>)</a:t>
            </a:r>
          </a:p>
          <a:p>
            <a:pPr lvl="2">
              <a:buFont typeface="Wingdings" panose="05000000000000000000" pitchFamily="2" charset="2"/>
              <a:buNone/>
            </a:pPr>
            <a:endParaRPr lang="en-US" altLang="zh-CN" i="1" dirty="0">
              <a:sym typeface="Symbol" panose="05050102010706020507" pitchFamily="18" charset="2"/>
            </a:endParaRPr>
          </a:p>
        </p:txBody>
      </p:sp>
      <p:pic>
        <p:nvPicPr>
          <p:cNvPr id="35844" name="Picture 5">
            <a:extLst>
              <a:ext uri="{FF2B5EF4-FFF2-40B4-BE49-F238E27FC236}">
                <a16:creationId xmlns:a16="http://schemas.microsoft.com/office/drawing/2014/main" id="{6CC79BD2-8986-43BD-A3B4-874F24E9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789" y="3615305"/>
            <a:ext cx="89916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24FC388-AAA2-4B2A-8786-6C50DB0BC61D}"/>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36867" name="Rectangle 3">
            <a:extLst>
              <a:ext uri="{FF2B5EF4-FFF2-40B4-BE49-F238E27FC236}">
                <a16:creationId xmlns:a16="http://schemas.microsoft.com/office/drawing/2014/main" id="{B762BA89-EE6D-4E24-9E79-A4B02990A40D}"/>
              </a:ext>
            </a:extLst>
          </p:cNvPr>
          <p:cNvSpPr>
            <a:spLocks noGrp="1" noChangeArrowheads="1"/>
          </p:cNvSpPr>
          <p:nvPr>
            <p:ph type="body" idx="4294967295"/>
          </p:nvPr>
        </p:nvSpPr>
        <p:spPr>
          <a:xfrm>
            <a:off x="1104900" y="1754246"/>
            <a:ext cx="9980682" cy="4868862"/>
          </a:xfrm>
        </p:spPr>
        <p:txBody>
          <a:bodyPr/>
          <a:lstStyle/>
          <a:p>
            <a:r>
              <a:rPr lang="en-US" altLang="zh-CN" sz="2800" dirty="0">
                <a:solidFill>
                  <a:srgbClr val="FF0000"/>
                </a:solidFill>
              </a:rPr>
              <a:t>Rename Operation</a:t>
            </a:r>
          </a:p>
          <a:p>
            <a:pPr lvl="1"/>
            <a:r>
              <a:rPr lang="en-US" altLang="zh-CN" sz="2000" dirty="0"/>
              <a:t>Allows us to name, and therefore to refer to, the results of relational-algebra expressions.</a:t>
            </a:r>
          </a:p>
          <a:p>
            <a:pPr lvl="1"/>
            <a:r>
              <a:rPr lang="en-US" altLang="zh-CN" sz="2000" dirty="0"/>
              <a:t>Allows us to refer to a relation by more than one name.</a:t>
            </a:r>
          </a:p>
          <a:p>
            <a:pPr lvl="1"/>
            <a:r>
              <a:rPr lang="en-US" altLang="zh-CN" sz="2000" dirty="0"/>
              <a:t>Example:</a:t>
            </a:r>
          </a:p>
          <a:p>
            <a:pPr lvl="1">
              <a:buFont typeface="Monotype Sorts"/>
              <a:buNone/>
            </a:pPr>
            <a:r>
              <a:rPr lang="en-US" altLang="zh-CN" sz="2000" dirty="0"/>
              <a:t> 				</a:t>
            </a:r>
            <a:r>
              <a:rPr lang="en-US" altLang="zh-CN" sz="3600" i="1" dirty="0">
                <a:sym typeface="Symbol" panose="05050102010706020507" pitchFamily="18" charset="2"/>
              </a:rPr>
              <a:t></a:t>
            </a:r>
            <a:r>
              <a:rPr lang="en-US" altLang="zh-CN" i="1" dirty="0"/>
              <a:t> </a:t>
            </a:r>
            <a:r>
              <a:rPr lang="en-US" altLang="zh-CN" baseline="-25000" dirty="0"/>
              <a:t>x</a:t>
            </a:r>
            <a:r>
              <a:rPr lang="en-US" altLang="zh-CN" dirty="0"/>
              <a:t> (E )</a:t>
            </a:r>
            <a:br>
              <a:rPr lang="en-US" altLang="zh-CN" sz="2000" dirty="0"/>
            </a:br>
            <a:r>
              <a:rPr lang="en-US" altLang="zh-CN" sz="2000" dirty="0"/>
              <a:t>returns the expression E under the name X</a:t>
            </a:r>
          </a:p>
          <a:p>
            <a:pPr lvl="1"/>
            <a:r>
              <a:rPr lang="en-US" altLang="zh-CN" sz="2000" dirty="0"/>
              <a:t>If a relational-algebra expression E has arity </a:t>
            </a:r>
            <a:r>
              <a:rPr lang="en-US" altLang="zh-CN" sz="2000" dirty="0">
                <a:solidFill>
                  <a:srgbClr val="FF0000"/>
                </a:solidFill>
              </a:rPr>
              <a:t>n</a:t>
            </a:r>
            <a:r>
              <a:rPr lang="en-US" altLang="zh-CN" sz="2000" dirty="0"/>
              <a:t>, then</a:t>
            </a:r>
          </a:p>
          <a:p>
            <a:pPr lvl="1">
              <a:buFont typeface="Wingdings" panose="05000000000000000000" pitchFamily="2" charset="2"/>
              <a:buNone/>
            </a:pPr>
            <a:r>
              <a:rPr lang="zh-CN" altLang="en-US" sz="2000" dirty="0">
                <a:sym typeface="Symbol" panose="05050102010706020507" pitchFamily="18" charset="2"/>
              </a:rPr>
              <a:t>                           </a:t>
            </a:r>
            <a:r>
              <a:rPr lang="en-US" altLang="zh-CN" sz="3600" i="1" dirty="0">
                <a:sym typeface="Symbol" panose="05050102010706020507" pitchFamily="18" charset="2"/>
              </a:rPr>
              <a:t></a:t>
            </a:r>
            <a:r>
              <a:rPr lang="en-US" altLang="zh-CN" sz="3600" dirty="0">
                <a:sym typeface="Symbol" panose="05050102010706020507" pitchFamily="18" charset="2"/>
              </a:rPr>
              <a:t> </a:t>
            </a:r>
            <a:r>
              <a:rPr lang="en-US" altLang="zh-CN" sz="1000" dirty="0">
                <a:solidFill>
                  <a:srgbClr val="FF0000"/>
                </a:solidFill>
              </a:rPr>
              <a:t>X(A</a:t>
            </a:r>
            <a:r>
              <a:rPr lang="en-US" altLang="zh-CN" sz="1000" baseline="-25000" dirty="0">
                <a:solidFill>
                  <a:srgbClr val="FF0000"/>
                </a:solidFill>
              </a:rPr>
              <a:t>1</a:t>
            </a:r>
            <a:r>
              <a:rPr lang="en-US" altLang="zh-CN" sz="1000" dirty="0">
                <a:solidFill>
                  <a:srgbClr val="FF0000"/>
                </a:solidFill>
              </a:rPr>
              <a:t>, A</a:t>
            </a:r>
            <a:r>
              <a:rPr lang="en-US" altLang="zh-CN" sz="1000" baseline="-25000" dirty="0">
                <a:solidFill>
                  <a:srgbClr val="FF0000"/>
                </a:solidFill>
              </a:rPr>
              <a:t>2 </a:t>
            </a:r>
            <a:r>
              <a:rPr lang="en-US" altLang="zh-CN" sz="1000" dirty="0">
                <a:solidFill>
                  <a:srgbClr val="FF0000"/>
                </a:solidFill>
              </a:rPr>
              <a:t>, …., A</a:t>
            </a:r>
            <a:r>
              <a:rPr lang="en-US" altLang="zh-CN" sz="1000" baseline="-25000" dirty="0">
                <a:solidFill>
                  <a:srgbClr val="FF0000"/>
                </a:solidFill>
              </a:rPr>
              <a:t>n</a:t>
            </a:r>
            <a:r>
              <a:rPr lang="en-US" altLang="zh-CN" sz="1000" dirty="0">
                <a:solidFill>
                  <a:srgbClr val="FF0000"/>
                </a:solidFill>
              </a:rPr>
              <a:t>)</a:t>
            </a:r>
            <a:r>
              <a:rPr lang="en-US" altLang="zh-CN" sz="1000" baseline="-25000" dirty="0">
                <a:solidFill>
                  <a:srgbClr val="FF0000"/>
                </a:solidFill>
              </a:rPr>
              <a:t> </a:t>
            </a:r>
            <a:r>
              <a:rPr lang="en-US" altLang="zh-CN" dirty="0"/>
              <a:t>(</a:t>
            </a:r>
            <a:r>
              <a:rPr lang="en-US" altLang="zh-CN" dirty="0">
                <a:solidFill>
                  <a:srgbClr val="FF0000"/>
                </a:solidFill>
              </a:rPr>
              <a:t>E</a:t>
            </a:r>
            <a:r>
              <a:rPr lang="en-US" altLang="zh-CN" dirty="0"/>
              <a:t>)</a:t>
            </a:r>
            <a:endParaRPr lang="zh-CN" altLang="zh-CN" dirty="0"/>
          </a:p>
          <a:p>
            <a:pPr lvl="1">
              <a:buFont typeface="Monotype Sorts"/>
              <a:buNone/>
            </a:pPr>
            <a:r>
              <a:rPr lang="en-US" altLang="zh-CN" sz="2000" dirty="0"/>
              <a:t>	returns the result of expression E under the name </a:t>
            </a:r>
            <a:r>
              <a:rPr lang="en-US" altLang="zh-CN" sz="2000" dirty="0">
                <a:solidFill>
                  <a:srgbClr val="FF0000"/>
                </a:solidFill>
              </a:rPr>
              <a:t>X</a:t>
            </a:r>
            <a:r>
              <a:rPr lang="en-US" altLang="zh-CN" sz="2000" dirty="0"/>
              <a:t>, and with the</a:t>
            </a:r>
          </a:p>
          <a:p>
            <a:pPr lvl="1">
              <a:buFont typeface="Monotype Sorts"/>
              <a:buNone/>
            </a:pPr>
            <a:r>
              <a:rPr lang="en-US" altLang="zh-CN" sz="2000" dirty="0"/>
              <a:t>	attributes renamed to </a:t>
            </a:r>
            <a:r>
              <a:rPr lang="en-US" altLang="zh-CN" sz="2000" dirty="0">
                <a:solidFill>
                  <a:srgbClr val="FF0000"/>
                </a:solidFill>
              </a:rPr>
              <a:t>A</a:t>
            </a:r>
            <a:r>
              <a:rPr lang="en-US" altLang="zh-CN" sz="2000" baseline="-25000" dirty="0">
                <a:solidFill>
                  <a:srgbClr val="FF0000"/>
                </a:solidFill>
              </a:rPr>
              <a:t>1 </a:t>
            </a:r>
            <a:r>
              <a:rPr lang="en-US" altLang="zh-CN" sz="2000" dirty="0">
                <a:solidFill>
                  <a:srgbClr val="FF0000"/>
                </a:solidFill>
              </a:rPr>
              <a:t>, A</a:t>
            </a:r>
            <a:r>
              <a:rPr lang="en-US" altLang="zh-CN" sz="2000" baseline="-25000" dirty="0">
                <a:solidFill>
                  <a:srgbClr val="FF0000"/>
                </a:solidFill>
              </a:rPr>
              <a:t>2 </a:t>
            </a:r>
            <a:r>
              <a:rPr lang="en-US" altLang="zh-CN" sz="2000" dirty="0">
                <a:solidFill>
                  <a:srgbClr val="FF0000"/>
                </a:solidFill>
              </a:rPr>
              <a:t>, …., A</a:t>
            </a:r>
            <a:r>
              <a:rPr lang="en-US" altLang="zh-CN" sz="2000" baseline="-25000" dirty="0">
                <a:solidFill>
                  <a:srgbClr val="FF0000"/>
                </a:solidFill>
              </a:rPr>
              <a:t>n </a:t>
            </a:r>
            <a:r>
              <a:rPr lang="en-US" altLang="zh-CN" sz="2000"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E7F8461-8F9B-4551-A893-D4D9CA74AE65}"/>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37891" name="Rectangle 3">
            <a:extLst>
              <a:ext uri="{FF2B5EF4-FFF2-40B4-BE49-F238E27FC236}">
                <a16:creationId xmlns:a16="http://schemas.microsoft.com/office/drawing/2014/main" id="{1CF3540B-796F-41F0-B3D0-872E036D936B}"/>
              </a:ext>
            </a:extLst>
          </p:cNvPr>
          <p:cNvSpPr>
            <a:spLocks noGrp="1" noChangeArrowheads="1"/>
          </p:cNvSpPr>
          <p:nvPr>
            <p:ph type="body" idx="4294967295"/>
          </p:nvPr>
        </p:nvSpPr>
        <p:spPr>
          <a:xfrm>
            <a:off x="1104900" y="1562470"/>
            <a:ext cx="10240762" cy="4719268"/>
          </a:xfrm>
        </p:spPr>
        <p:txBody>
          <a:bodyPr/>
          <a:lstStyle/>
          <a:p>
            <a:r>
              <a:rPr lang="en-US" altLang="zh-CN" sz="2800" dirty="0">
                <a:solidFill>
                  <a:srgbClr val="FF0000"/>
                </a:solidFill>
              </a:rPr>
              <a:t>Rename Operation</a:t>
            </a:r>
          </a:p>
          <a:p>
            <a:pPr lvl="1"/>
            <a:endParaRPr lang="en-US" altLang="zh-CN" sz="2400" b="1" dirty="0"/>
          </a:p>
          <a:p>
            <a:pPr lvl="1"/>
            <a:r>
              <a:rPr lang="zh-CN" altLang="zh-CN" sz="2400" b="1" dirty="0"/>
              <a:t>例：</a:t>
            </a:r>
            <a:r>
              <a:rPr lang="zh-CN" altLang="zh-CN" sz="2400" dirty="0"/>
              <a:t>找出大学里的最高工资</a:t>
            </a:r>
            <a:endParaRPr lang="en-US" altLang="zh-CN" sz="2400" dirty="0"/>
          </a:p>
          <a:p>
            <a:pPr lvl="2"/>
            <a:endParaRPr lang="en-US" altLang="zh-CN" sz="2200" dirty="0">
              <a:solidFill>
                <a:srgbClr val="7030A0"/>
              </a:solidFill>
            </a:endParaRPr>
          </a:p>
          <a:p>
            <a:pPr lvl="2"/>
            <a:r>
              <a:rPr lang="zh-CN" altLang="en-US" sz="2200" dirty="0">
                <a:solidFill>
                  <a:srgbClr val="7030A0"/>
                </a:solidFill>
              </a:rPr>
              <a:t>直接查找最高工资比较困难！</a:t>
            </a:r>
            <a:endParaRPr lang="en-US" altLang="zh-CN" sz="2200" dirty="0">
              <a:solidFill>
                <a:srgbClr val="7030A0"/>
              </a:solidFill>
            </a:endParaRPr>
          </a:p>
          <a:p>
            <a:pPr lvl="2"/>
            <a:endParaRPr lang="en-US" altLang="zh-CN" sz="2200" dirty="0">
              <a:solidFill>
                <a:srgbClr val="7030A0"/>
              </a:solidFill>
            </a:endParaRPr>
          </a:p>
          <a:p>
            <a:pPr lvl="2"/>
            <a:r>
              <a:rPr lang="zh-CN" altLang="en-US" sz="2200" dirty="0">
                <a:solidFill>
                  <a:srgbClr val="7030A0"/>
                </a:solidFill>
              </a:rPr>
              <a:t>逻辑转换：所有的工资减去非最高工资，结果就是最高工资</a:t>
            </a:r>
            <a:endParaRPr lang="en-US" altLang="zh-CN" sz="2200" dirty="0">
              <a:solidFill>
                <a:srgbClr val="7030A0"/>
              </a:solidFill>
            </a:endParaRPr>
          </a:p>
          <a:p>
            <a:pPr lvl="2"/>
            <a:endParaRPr lang="en-US" altLang="zh-CN" sz="2000" dirty="0">
              <a:solidFill>
                <a:srgbClr val="FF0000"/>
              </a:solidFill>
            </a:endParaRPr>
          </a:p>
          <a:p>
            <a:pPr lvl="2"/>
            <a:r>
              <a:rPr lang="zh-CN" altLang="zh-CN" sz="2000" dirty="0">
                <a:solidFill>
                  <a:srgbClr val="FF0000"/>
                </a:solidFill>
              </a:rPr>
              <a:t>策略</a:t>
            </a:r>
            <a:endParaRPr lang="en-US" altLang="zh-CN" sz="2000" dirty="0">
              <a:solidFill>
                <a:srgbClr val="FF0000"/>
              </a:solidFill>
            </a:endParaRPr>
          </a:p>
          <a:p>
            <a:pPr lvl="3"/>
            <a:r>
              <a:rPr lang="zh-CN" altLang="en-US" sz="1600" dirty="0"/>
              <a:t>步骤</a:t>
            </a:r>
            <a:r>
              <a:rPr lang="en-US" altLang="zh-CN" sz="1600" dirty="0"/>
              <a:t>1</a:t>
            </a:r>
            <a:r>
              <a:rPr lang="zh-CN" altLang="en-US" sz="1600" dirty="0"/>
              <a:t>：</a:t>
            </a:r>
            <a:r>
              <a:rPr lang="zh-CN" altLang="zh-CN" sz="1600" dirty="0"/>
              <a:t>计算出一个由非最高工资组成的临时关系</a:t>
            </a:r>
            <a:endParaRPr lang="en-US" altLang="zh-CN" sz="1600" dirty="0"/>
          </a:p>
          <a:p>
            <a:pPr lvl="3"/>
            <a:r>
              <a:rPr lang="zh-CN" altLang="en-US" sz="1600" dirty="0"/>
              <a:t>步骤</a:t>
            </a:r>
            <a:r>
              <a:rPr lang="en-US" altLang="zh-CN" sz="1600" dirty="0"/>
              <a:t>2</a:t>
            </a:r>
            <a:r>
              <a:rPr lang="zh-CN" altLang="en-US" sz="1600" dirty="0"/>
              <a:t>：</a:t>
            </a:r>
            <a:r>
              <a:rPr lang="zh-CN" altLang="zh-CN" sz="1600" dirty="0"/>
              <a:t>计算关系</a:t>
            </a:r>
            <a:r>
              <a:rPr lang="en-US" altLang="zh-CN" sz="1600" dirty="0">
                <a:sym typeface="Symbol" panose="05050102010706020507" pitchFamily="18" charset="2"/>
              </a:rPr>
              <a:t></a:t>
            </a:r>
            <a:r>
              <a:rPr lang="en-US" altLang="zh-CN" sz="1600" baseline="-25000" dirty="0"/>
              <a:t>salary</a:t>
            </a:r>
            <a:r>
              <a:rPr lang="en-US" altLang="zh-CN" sz="1600" dirty="0"/>
              <a:t>(instructor) </a:t>
            </a:r>
            <a:r>
              <a:rPr lang="zh-CN" altLang="zh-CN" sz="1600" dirty="0"/>
              <a:t>和刚才算出的临时关系之间的集合差</a:t>
            </a:r>
            <a:r>
              <a:rPr lang="en-US" altLang="zh-CN" sz="1600" dirty="0"/>
              <a:t>(</a:t>
            </a:r>
            <a:r>
              <a:rPr lang="zh-CN" altLang="en-US" sz="1600" dirty="0"/>
              <a:t>得到结果</a:t>
            </a:r>
            <a:r>
              <a:rPr lang="en-US" altLang="zh-CN" sz="1600" dirty="0"/>
              <a:t>)</a:t>
            </a:r>
          </a:p>
          <a:p>
            <a:pPr lvl="2"/>
            <a:endParaRPr lang="en-US" altLang="zh-CN" sz="2000" dirty="0"/>
          </a:p>
          <a:p>
            <a:pPr lvl="1"/>
            <a:endParaRPr lang="zh-CN" altLang="zh-CN"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9BA1636-8F5C-4E7C-83B3-F723B6C149D4}"/>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38915" name="Rectangle 3">
            <a:extLst>
              <a:ext uri="{FF2B5EF4-FFF2-40B4-BE49-F238E27FC236}">
                <a16:creationId xmlns:a16="http://schemas.microsoft.com/office/drawing/2014/main" id="{1243CB63-556C-4786-AB1A-B4CF71081C90}"/>
              </a:ext>
            </a:extLst>
          </p:cNvPr>
          <p:cNvSpPr>
            <a:spLocks noGrp="1" noChangeArrowheads="1"/>
          </p:cNvSpPr>
          <p:nvPr>
            <p:ph type="body" idx="4294967295"/>
          </p:nvPr>
        </p:nvSpPr>
        <p:spPr>
          <a:xfrm>
            <a:off x="585926" y="1337034"/>
            <a:ext cx="10937290" cy="5266210"/>
          </a:xfrm>
        </p:spPr>
        <p:txBody>
          <a:bodyPr>
            <a:normAutofit/>
          </a:bodyPr>
          <a:lstStyle/>
          <a:p>
            <a:r>
              <a:rPr lang="en-US" altLang="zh-CN" sz="2800" dirty="0">
                <a:solidFill>
                  <a:srgbClr val="FF0000"/>
                </a:solidFill>
              </a:rPr>
              <a:t>Rename Operation</a:t>
            </a:r>
          </a:p>
          <a:p>
            <a:pPr lvl="1"/>
            <a:r>
              <a:rPr lang="zh-CN" altLang="zh-CN" sz="2400" b="1" dirty="0"/>
              <a:t>例：</a:t>
            </a:r>
            <a:r>
              <a:rPr lang="zh-CN" altLang="zh-CN" sz="2400" dirty="0"/>
              <a:t>找出大学里的最高工资</a:t>
            </a:r>
            <a:endParaRPr lang="en-US" altLang="zh-CN" sz="2400" dirty="0"/>
          </a:p>
          <a:p>
            <a:pPr lvl="2"/>
            <a:r>
              <a:rPr lang="zh-CN" altLang="zh-CN" sz="2000" dirty="0"/>
              <a:t>步骤</a:t>
            </a:r>
            <a:r>
              <a:rPr lang="en-US" altLang="zh-CN" sz="2000" dirty="0"/>
              <a:t>1 :</a:t>
            </a:r>
            <a:r>
              <a:rPr lang="zh-CN" altLang="zh-CN" sz="2000" dirty="0"/>
              <a:t>为了计算该临时关系，我们需要比较所有工资的值。要做这样的比较，可以通过计算笛卡儿积</a:t>
            </a:r>
            <a:r>
              <a:rPr lang="en-US" altLang="zh-CN" sz="2000" dirty="0">
                <a:solidFill>
                  <a:srgbClr val="00B0F0"/>
                </a:solidFill>
              </a:rPr>
              <a:t>instructor</a:t>
            </a:r>
            <a:r>
              <a:rPr lang="en-US" altLang="zh-CN" sz="2000" dirty="0"/>
              <a:t> </a:t>
            </a:r>
            <a:r>
              <a:rPr lang="en-US" altLang="zh-CN" sz="2000" dirty="0">
                <a:solidFill>
                  <a:srgbClr val="FF0000"/>
                </a:solidFill>
              </a:rPr>
              <a:t>x</a:t>
            </a:r>
            <a:r>
              <a:rPr lang="en-US" altLang="zh-CN" sz="2000" dirty="0"/>
              <a:t> </a:t>
            </a:r>
            <a:r>
              <a:rPr lang="en-US" altLang="zh-CN" sz="2000" dirty="0">
                <a:solidFill>
                  <a:srgbClr val="00B0F0"/>
                </a:solidFill>
              </a:rPr>
              <a:t>instructor</a:t>
            </a:r>
            <a:r>
              <a:rPr lang="en-US" altLang="zh-CN" sz="2000" dirty="0"/>
              <a:t> </a:t>
            </a:r>
            <a:r>
              <a:rPr lang="zh-CN" altLang="zh-CN" sz="2000" dirty="0"/>
              <a:t>并构造一个选择来比较任意两个出现在同一元组中的工资。我们的首要任务是设计一种机制来区别两个</a:t>
            </a:r>
            <a:r>
              <a:rPr lang="en-US" altLang="zh-CN" sz="2000" dirty="0"/>
              <a:t>salary </a:t>
            </a:r>
            <a:r>
              <a:rPr lang="zh-CN" altLang="zh-CN" sz="2000" dirty="0"/>
              <a:t>属性。我们将使用更名运算来改变其中一个对教师关系进行引用的名字</a:t>
            </a:r>
            <a:r>
              <a:rPr lang="en-US" altLang="zh-CN" sz="2000" dirty="0"/>
              <a:t>;</a:t>
            </a:r>
            <a:r>
              <a:rPr lang="zh-CN" altLang="zh-CN" sz="2000" dirty="0"/>
              <a:t>这样我们就可以无歧义地两次引用这个关系。现在可以把非最高工资构成的临时关系写作</a:t>
            </a:r>
            <a:r>
              <a:rPr lang="en-US" altLang="zh-CN" sz="2000" dirty="0"/>
              <a:t>:</a:t>
            </a:r>
            <a:endParaRPr lang="zh-CN" altLang="zh-CN" sz="2000" dirty="0"/>
          </a:p>
          <a:p>
            <a:pPr lvl="2"/>
            <a:endParaRPr lang="en-US" altLang="zh-CN" sz="2000" dirty="0"/>
          </a:p>
          <a:p>
            <a:pPr lvl="2"/>
            <a:endParaRPr lang="en-US" altLang="zh-CN" sz="2000" dirty="0"/>
          </a:p>
          <a:p>
            <a:pPr lvl="2"/>
            <a:r>
              <a:rPr lang="zh-CN" altLang="zh-CN" sz="2000" dirty="0"/>
              <a:t>步骤</a:t>
            </a:r>
            <a:r>
              <a:rPr lang="en-US" altLang="zh-CN" sz="2000" dirty="0"/>
              <a:t>2: </a:t>
            </a:r>
            <a:r>
              <a:rPr lang="zh-CN" altLang="zh-CN" sz="2000" dirty="0"/>
              <a:t>查找大学里最高工资的查询可写作</a:t>
            </a:r>
            <a:r>
              <a:rPr lang="en-US" altLang="zh-CN" sz="2000" dirty="0"/>
              <a:t>:</a:t>
            </a:r>
          </a:p>
          <a:p>
            <a:pPr lvl="2"/>
            <a:endParaRPr lang="en-US" altLang="zh-CN" sz="1600" dirty="0"/>
          </a:p>
          <a:p>
            <a:pPr lvl="2"/>
            <a:endParaRPr lang="en-US" altLang="zh-CN" sz="1600" dirty="0"/>
          </a:p>
          <a:p>
            <a:pPr lvl="2"/>
            <a:endParaRPr lang="en-US" altLang="zh-CN" sz="1600" dirty="0"/>
          </a:p>
          <a:p>
            <a:pPr lvl="2"/>
            <a:endParaRPr lang="zh-CN" altLang="zh-CN" sz="1600" dirty="0"/>
          </a:p>
          <a:p>
            <a:pPr lvl="2"/>
            <a:r>
              <a:rPr lang="zh-CN" altLang="zh-CN" sz="2000" dirty="0"/>
              <a:t>该查询的结果如图</a:t>
            </a:r>
            <a:r>
              <a:rPr lang="en-US" altLang="zh-CN" sz="2000" dirty="0"/>
              <a:t>6-12 </a:t>
            </a:r>
            <a:r>
              <a:rPr lang="zh-CN" altLang="zh-CN" sz="2000" dirty="0"/>
              <a:t>所示</a:t>
            </a:r>
          </a:p>
          <a:p>
            <a:pPr lvl="1"/>
            <a:endParaRPr lang="zh-CN" altLang="zh-CN" sz="2000" dirty="0"/>
          </a:p>
        </p:txBody>
      </p:sp>
      <p:pic>
        <p:nvPicPr>
          <p:cNvPr id="38916" name="图片 4">
            <a:extLst>
              <a:ext uri="{FF2B5EF4-FFF2-40B4-BE49-F238E27FC236}">
                <a16:creationId xmlns:a16="http://schemas.microsoft.com/office/drawing/2014/main" id="{2E4742D6-A8EF-42E0-853B-5D9313772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04" y="4994537"/>
            <a:ext cx="7115490" cy="8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5">
            <a:extLst>
              <a:ext uri="{FF2B5EF4-FFF2-40B4-BE49-F238E27FC236}">
                <a16:creationId xmlns:a16="http://schemas.microsoft.com/office/drawing/2014/main" id="{57B9B989-3A89-46BE-AE58-3CD9FD2DA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7462" y="5986066"/>
            <a:ext cx="224948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
            <a:extLst>
              <a:ext uri="{FF2B5EF4-FFF2-40B4-BE49-F238E27FC236}">
                <a16:creationId xmlns:a16="http://schemas.microsoft.com/office/drawing/2014/main" id="{D06D5A90-7776-4E62-91DE-B3C305A97F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8998" y="3682008"/>
            <a:ext cx="58324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8B5E695-C4B4-40F5-8081-35D7BB7B4C14}"/>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39939" name="Rectangle 3">
            <a:extLst>
              <a:ext uri="{FF2B5EF4-FFF2-40B4-BE49-F238E27FC236}">
                <a16:creationId xmlns:a16="http://schemas.microsoft.com/office/drawing/2014/main" id="{55A2F162-E462-4531-BCF9-8F1562FA81F1}"/>
              </a:ext>
            </a:extLst>
          </p:cNvPr>
          <p:cNvSpPr>
            <a:spLocks noGrp="1" noChangeArrowheads="1"/>
          </p:cNvSpPr>
          <p:nvPr>
            <p:ph type="body" idx="4294967295"/>
          </p:nvPr>
        </p:nvSpPr>
        <p:spPr>
          <a:xfrm>
            <a:off x="1104900" y="1628411"/>
            <a:ext cx="9980682" cy="4868862"/>
          </a:xfrm>
        </p:spPr>
        <p:txBody>
          <a:bodyPr>
            <a:normAutofit fontScale="92500" lnSpcReduction="20000"/>
          </a:bodyPr>
          <a:lstStyle/>
          <a:p>
            <a:r>
              <a:rPr lang="en-US" altLang="zh-CN" sz="2800" dirty="0">
                <a:solidFill>
                  <a:srgbClr val="FF0000"/>
                </a:solidFill>
              </a:rPr>
              <a:t>Rename Operation</a:t>
            </a:r>
          </a:p>
          <a:p>
            <a:pPr lvl="1"/>
            <a:r>
              <a:rPr lang="zh-CN" altLang="zh-CN" sz="2000" b="1" dirty="0"/>
              <a:t>更名运算不是必需的</a:t>
            </a:r>
            <a:r>
              <a:rPr lang="zh-CN" altLang="en-US" sz="2000" b="1" dirty="0"/>
              <a:t>，可以使用</a:t>
            </a:r>
            <a:r>
              <a:rPr lang="zh-CN" altLang="zh-CN" sz="2000" b="1" dirty="0">
                <a:solidFill>
                  <a:srgbClr val="FF0000"/>
                </a:solidFill>
              </a:rPr>
              <a:t>位置标记</a:t>
            </a:r>
            <a:endParaRPr lang="en-US" altLang="zh-CN" sz="2000" b="1" dirty="0">
              <a:solidFill>
                <a:srgbClr val="FF0000"/>
              </a:solidFill>
            </a:endParaRPr>
          </a:p>
          <a:p>
            <a:pPr lvl="2"/>
            <a:endParaRPr lang="en-US" altLang="zh-CN" sz="2000" dirty="0"/>
          </a:p>
          <a:p>
            <a:pPr lvl="2"/>
            <a:r>
              <a:rPr lang="zh-CN" altLang="zh-CN" sz="2000" dirty="0">
                <a:solidFill>
                  <a:srgbClr val="7030A0"/>
                </a:solidFill>
              </a:rPr>
              <a:t>使用位置标记</a:t>
            </a:r>
            <a:r>
              <a:rPr lang="zh-CN" altLang="en-US" sz="2000" dirty="0">
                <a:solidFill>
                  <a:srgbClr val="7030A0"/>
                </a:solidFill>
              </a:rPr>
              <a:t>标记单个关系的属性</a:t>
            </a:r>
            <a:endParaRPr lang="en-US" altLang="zh-CN" sz="2000" dirty="0">
              <a:solidFill>
                <a:srgbClr val="7030A0"/>
              </a:solidFill>
            </a:endParaRPr>
          </a:p>
          <a:p>
            <a:pPr lvl="3"/>
            <a:r>
              <a:rPr lang="zh-CN" altLang="zh-CN" dirty="0"/>
              <a:t>用</a:t>
            </a:r>
            <a:r>
              <a:rPr lang="en-US" altLang="zh-CN" dirty="0"/>
              <a:t>$1 </a:t>
            </a:r>
            <a:r>
              <a:rPr lang="zh-CN" altLang="zh-CN" dirty="0"/>
              <a:t>、</a:t>
            </a:r>
            <a:r>
              <a:rPr lang="en-US" altLang="zh-CN" dirty="0"/>
              <a:t>$2 </a:t>
            </a:r>
            <a:r>
              <a:rPr lang="zh-CN" altLang="zh-CN" dirty="0"/>
              <a:t>、…指代第一个属性、第二个属性，以此类推。</a:t>
            </a:r>
            <a:endParaRPr lang="en-US" altLang="zh-CN" dirty="0"/>
          </a:p>
          <a:p>
            <a:pPr lvl="2"/>
            <a:endParaRPr lang="en-US" altLang="zh-CN" sz="2000" dirty="0"/>
          </a:p>
          <a:p>
            <a:pPr lvl="2"/>
            <a:r>
              <a:rPr lang="zh-CN" altLang="en-US" sz="2100" dirty="0">
                <a:solidFill>
                  <a:srgbClr val="7030A0"/>
                </a:solidFill>
              </a:rPr>
              <a:t>使用</a:t>
            </a:r>
            <a:r>
              <a:rPr lang="zh-CN" altLang="zh-CN" sz="2100" dirty="0">
                <a:solidFill>
                  <a:srgbClr val="7030A0"/>
                </a:solidFill>
              </a:rPr>
              <a:t>位置标记</a:t>
            </a:r>
            <a:r>
              <a:rPr lang="zh-CN" altLang="en-US" sz="2100" dirty="0">
                <a:solidFill>
                  <a:srgbClr val="7030A0"/>
                </a:solidFill>
              </a:rPr>
              <a:t>标记</a:t>
            </a:r>
            <a:r>
              <a:rPr lang="zh-CN" altLang="zh-CN" sz="2100" dirty="0">
                <a:solidFill>
                  <a:srgbClr val="7030A0"/>
                </a:solidFill>
              </a:rPr>
              <a:t>关系代数表达式运算的结果</a:t>
            </a:r>
          </a:p>
          <a:p>
            <a:pPr lvl="1"/>
            <a:endParaRPr lang="en-US" altLang="zh-CN" sz="2000" b="1" dirty="0"/>
          </a:p>
          <a:p>
            <a:pPr lvl="3"/>
            <a:r>
              <a:rPr lang="zh-CN" altLang="zh-CN" sz="1800" b="1" dirty="0"/>
              <a:t>例：</a:t>
            </a:r>
            <a:r>
              <a:rPr lang="zh-CN" altLang="zh-CN" sz="1800" dirty="0"/>
              <a:t>计算非最高工资</a:t>
            </a:r>
            <a:r>
              <a:rPr lang="zh-CN" altLang="en-US" sz="1800" dirty="0"/>
              <a:t>（</a:t>
            </a:r>
            <a:r>
              <a:rPr lang="zh-CN" altLang="zh-CN" sz="1800" b="1" dirty="0"/>
              <a:t>使用</a:t>
            </a:r>
            <a:r>
              <a:rPr lang="zh-CN" altLang="zh-CN" sz="1800" dirty="0"/>
              <a:t>位置标记法来写表达式</a:t>
            </a:r>
            <a:r>
              <a:rPr lang="zh-CN" altLang="en-US" sz="1800" dirty="0"/>
              <a:t>）</a:t>
            </a:r>
            <a:endParaRPr lang="zh-CN" altLang="zh-CN" sz="1800" dirty="0"/>
          </a:p>
          <a:p>
            <a:pPr lvl="2"/>
            <a:endParaRPr lang="en-US" altLang="zh-CN" sz="2000" b="1" dirty="0"/>
          </a:p>
          <a:p>
            <a:pPr lvl="2"/>
            <a:endParaRPr lang="en-US" altLang="zh-CN" sz="2000" b="1" dirty="0"/>
          </a:p>
          <a:p>
            <a:pPr lvl="2"/>
            <a:endParaRPr lang="en-US" altLang="zh-CN" sz="2000" b="1" dirty="0"/>
          </a:p>
          <a:p>
            <a:pPr lvl="3"/>
            <a:r>
              <a:rPr lang="zh-CN" altLang="zh-CN" sz="2000" b="1" dirty="0">
                <a:solidFill>
                  <a:srgbClr val="FF0000"/>
                </a:solidFill>
              </a:rPr>
              <a:t>注意：</a:t>
            </a:r>
            <a:endParaRPr lang="en-US" altLang="zh-CN" sz="2000" b="1" dirty="0">
              <a:solidFill>
                <a:srgbClr val="FF0000"/>
              </a:solidFill>
            </a:endParaRPr>
          </a:p>
          <a:p>
            <a:pPr lvl="4"/>
            <a:r>
              <a:rPr lang="zh-CN" altLang="zh-CN" sz="2000" dirty="0"/>
              <a:t>笛卡儿积把两个关系的属性串接起来。</a:t>
            </a:r>
            <a:endParaRPr lang="en-US" altLang="zh-CN" sz="2000" dirty="0"/>
          </a:p>
          <a:p>
            <a:pPr lvl="4"/>
            <a:r>
              <a:rPr lang="zh-CN" altLang="zh-CN" sz="2000" dirty="0"/>
              <a:t>在笛卡儿积</a:t>
            </a:r>
            <a:r>
              <a:rPr lang="en-US" altLang="zh-CN" sz="2000" dirty="0"/>
              <a:t>(instructor x teaches) </a:t>
            </a:r>
            <a:r>
              <a:rPr lang="zh-CN" altLang="zh-CN" sz="2000" dirty="0"/>
              <a:t>中</a:t>
            </a:r>
            <a:endParaRPr lang="en-US" altLang="zh-CN" sz="2000" dirty="0"/>
          </a:p>
          <a:p>
            <a:pPr lvl="5"/>
            <a:r>
              <a:rPr lang="en-US" altLang="zh-CN" sz="2000" dirty="0"/>
              <a:t>$4</a:t>
            </a:r>
            <a:r>
              <a:rPr lang="zh-CN" altLang="zh-CN" sz="2000" dirty="0"/>
              <a:t>代表第一个</a:t>
            </a:r>
            <a:r>
              <a:rPr lang="en-US" altLang="zh-CN" sz="2000" dirty="0"/>
              <a:t>instructor </a:t>
            </a:r>
            <a:r>
              <a:rPr lang="zh-CN" altLang="zh-CN" sz="2000" dirty="0"/>
              <a:t>的属性</a:t>
            </a:r>
            <a:r>
              <a:rPr lang="en-US" altLang="zh-CN" sz="2000" dirty="0"/>
              <a:t>salary</a:t>
            </a:r>
          </a:p>
          <a:p>
            <a:pPr lvl="5"/>
            <a:r>
              <a:rPr lang="en-US" altLang="zh-CN" sz="2000" dirty="0"/>
              <a:t>$8</a:t>
            </a:r>
            <a:r>
              <a:rPr lang="zh-CN" altLang="zh-CN" sz="2000" dirty="0"/>
              <a:t>代表第二个</a:t>
            </a:r>
            <a:r>
              <a:rPr lang="en-US" altLang="zh-CN" sz="2000" dirty="0"/>
              <a:t>instructor </a:t>
            </a:r>
            <a:r>
              <a:rPr lang="zh-CN" altLang="zh-CN" sz="2000" dirty="0"/>
              <a:t>的属性</a:t>
            </a:r>
            <a:r>
              <a:rPr lang="en-US" altLang="zh-CN" sz="2000" dirty="0"/>
              <a:t>salary</a:t>
            </a:r>
            <a:endParaRPr lang="zh-CN" altLang="zh-CN" sz="1600" dirty="0"/>
          </a:p>
        </p:txBody>
      </p:sp>
      <p:pic>
        <p:nvPicPr>
          <p:cNvPr id="39940" name="Picture 4">
            <a:extLst>
              <a:ext uri="{FF2B5EF4-FFF2-40B4-BE49-F238E27FC236}">
                <a16:creationId xmlns:a16="http://schemas.microsoft.com/office/drawing/2014/main" id="{6099D737-AF92-436C-B68D-4090D57A7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607" y="4222233"/>
            <a:ext cx="5276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3986756-7998-4E77-960D-2760186B53C8}"/>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40963" name="Rectangle 3">
            <a:extLst>
              <a:ext uri="{FF2B5EF4-FFF2-40B4-BE49-F238E27FC236}">
                <a16:creationId xmlns:a16="http://schemas.microsoft.com/office/drawing/2014/main" id="{13ABECEB-ACC4-4EE3-95BD-87D6A70EF35E}"/>
              </a:ext>
            </a:extLst>
          </p:cNvPr>
          <p:cNvSpPr>
            <a:spLocks noGrp="1" noChangeArrowheads="1"/>
          </p:cNvSpPr>
          <p:nvPr>
            <p:ph type="body" idx="4294967295"/>
          </p:nvPr>
        </p:nvSpPr>
        <p:spPr>
          <a:xfrm>
            <a:off x="1104900" y="1620022"/>
            <a:ext cx="9144000" cy="4868862"/>
          </a:xfrm>
        </p:spPr>
        <p:txBody>
          <a:bodyPr/>
          <a:lstStyle/>
          <a:p>
            <a:r>
              <a:rPr lang="en-US" altLang="zh-CN" sz="2800" dirty="0">
                <a:solidFill>
                  <a:srgbClr val="FF0000"/>
                </a:solidFill>
              </a:rPr>
              <a:t>Rename Operation</a:t>
            </a:r>
          </a:p>
          <a:p>
            <a:pPr lvl="1"/>
            <a:r>
              <a:rPr lang="zh-CN" altLang="zh-CN" sz="2000" b="1" dirty="0"/>
              <a:t>更名运算不是必需的</a:t>
            </a:r>
            <a:r>
              <a:rPr lang="zh-CN" altLang="en-US" sz="2000" b="1" dirty="0"/>
              <a:t>，可以使用</a:t>
            </a:r>
            <a:r>
              <a:rPr lang="zh-CN" altLang="zh-CN" sz="2000" b="1" dirty="0">
                <a:solidFill>
                  <a:srgbClr val="FF0000"/>
                </a:solidFill>
              </a:rPr>
              <a:t>位置标记</a:t>
            </a:r>
            <a:endParaRPr lang="en-US" altLang="zh-CN" sz="2000" b="1" dirty="0">
              <a:solidFill>
                <a:srgbClr val="FF0000"/>
              </a:solidFill>
            </a:endParaRPr>
          </a:p>
          <a:p>
            <a:pPr lvl="2"/>
            <a:endParaRPr lang="en-US" altLang="zh-CN" sz="2000" dirty="0"/>
          </a:p>
          <a:p>
            <a:pPr lvl="2"/>
            <a:r>
              <a:rPr lang="zh-CN" altLang="en-US" sz="2000" dirty="0">
                <a:solidFill>
                  <a:srgbClr val="7030A0"/>
                </a:solidFill>
              </a:rPr>
              <a:t>使用位置标记，标记参与关系运算的关系</a:t>
            </a:r>
            <a:endParaRPr lang="en-US" altLang="zh-CN" sz="2000" dirty="0">
              <a:solidFill>
                <a:srgbClr val="7030A0"/>
              </a:solidFill>
            </a:endParaRPr>
          </a:p>
          <a:p>
            <a:pPr lvl="3"/>
            <a:r>
              <a:rPr lang="en-US" altLang="zh-CN" b="1" dirty="0"/>
              <a:t>$ R</a:t>
            </a:r>
            <a:r>
              <a:rPr lang="en-US" altLang="zh-CN" b="1" baseline="-25000" dirty="0"/>
              <a:t>1</a:t>
            </a:r>
            <a:r>
              <a:rPr lang="en-US" altLang="zh-CN" dirty="0"/>
              <a:t>  </a:t>
            </a:r>
            <a:r>
              <a:rPr lang="zh-CN" altLang="zh-CN" dirty="0"/>
              <a:t>可以指代第一个作为运算对象的关系</a:t>
            </a:r>
            <a:endParaRPr lang="en-US" altLang="zh-CN" dirty="0"/>
          </a:p>
          <a:p>
            <a:pPr lvl="3"/>
            <a:r>
              <a:rPr lang="en-US" altLang="zh-CN" b="1" dirty="0"/>
              <a:t>$ R</a:t>
            </a:r>
            <a:r>
              <a:rPr lang="en-US" altLang="zh-CN" b="1" baseline="-25000" dirty="0"/>
              <a:t>2   </a:t>
            </a:r>
            <a:r>
              <a:rPr lang="zh-CN" altLang="zh-CN" dirty="0"/>
              <a:t>可以指代第二个作为运算对象的关系</a:t>
            </a:r>
            <a:r>
              <a:rPr lang="en-US" altLang="zh-CN" dirty="0"/>
              <a:t> </a:t>
            </a:r>
            <a:endParaRPr lang="zh-CN" altLang="zh-CN" dirty="0"/>
          </a:p>
          <a:p>
            <a:pPr lvl="2"/>
            <a:endParaRPr lang="en-US" altLang="zh-CN" sz="2000" dirty="0">
              <a:solidFill>
                <a:srgbClr val="FF0000"/>
              </a:solidFill>
            </a:endParaRPr>
          </a:p>
          <a:p>
            <a:pPr lvl="2"/>
            <a:r>
              <a:rPr lang="zh-CN" altLang="zh-CN" sz="2000" dirty="0">
                <a:solidFill>
                  <a:srgbClr val="FF0000"/>
                </a:solidFill>
              </a:rPr>
              <a:t>位置标记对人而言不够方便</a:t>
            </a:r>
            <a:r>
              <a:rPr lang="zh-CN" altLang="en-US" sz="2000" dirty="0">
                <a:solidFill>
                  <a:srgbClr val="FF0000"/>
                </a:solidFill>
              </a:rPr>
              <a:t>！</a:t>
            </a:r>
            <a:r>
              <a:rPr lang="zh-CN" altLang="en-US" sz="2000" dirty="0"/>
              <a:t>（</a:t>
            </a:r>
            <a:r>
              <a:rPr lang="zh-CN" altLang="zh-CN" sz="2000" dirty="0"/>
              <a:t>本书不采用位置标记</a:t>
            </a:r>
            <a:r>
              <a:rPr lang="zh-CN" altLang="en-US" sz="2000" dirty="0"/>
              <a:t>）</a:t>
            </a:r>
            <a:endParaRPr lang="zh-CN" altLang="zh-CN" sz="1600" dirty="0"/>
          </a:p>
          <a:p>
            <a:pPr lvl="3"/>
            <a:r>
              <a:rPr lang="zh-CN" altLang="zh-CN" sz="2000" dirty="0"/>
              <a:t>属性的位置是一个数字</a:t>
            </a:r>
            <a:r>
              <a:rPr lang="zh-CN" altLang="en-US" sz="2000" dirty="0"/>
              <a:t>，人不易记住数字</a:t>
            </a:r>
            <a:endParaRPr lang="en-US" altLang="zh-CN" sz="2000" dirty="0"/>
          </a:p>
          <a:p>
            <a:pPr lvl="3"/>
            <a:r>
              <a:rPr lang="zh-CN" altLang="zh-CN" sz="2000" dirty="0"/>
              <a:t>属性名</a:t>
            </a:r>
            <a:r>
              <a:rPr lang="zh-CN" altLang="en-US" sz="2000" dirty="0"/>
              <a:t>对人来说，更容易</a:t>
            </a:r>
            <a:r>
              <a:rPr lang="zh-CN" altLang="zh-CN" sz="2000" dirty="0"/>
              <a:t>记忆</a:t>
            </a:r>
            <a:endParaRPr lang="en-US" altLang="zh-CN" sz="2000" dirty="0"/>
          </a:p>
          <a:p>
            <a:pPr lvl="1"/>
            <a:endParaRPr lang="en-US" altLang="zh-CN" sz="20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08BADF4-86E5-4B0C-8836-7707E2A157C5}"/>
              </a:ext>
            </a:extLst>
          </p:cNvPr>
          <p:cNvSpPr>
            <a:spLocks noGrp="1" noChangeArrowheads="1"/>
          </p:cNvSpPr>
          <p:nvPr>
            <p:ph type="title"/>
          </p:nvPr>
        </p:nvSpPr>
        <p:spPr/>
        <p:txBody>
          <a:bodyPr>
            <a:normAutofit/>
          </a:bodyPr>
          <a:lstStyle/>
          <a:p>
            <a:r>
              <a:rPr lang="en-US" altLang="zh-CN" sz="3600"/>
              <a:t>Formal Definition</a:t>
            </a:r>
            <a:r>
              <a:rPr lang="zh-CN" altLang="en-US" sz="3600"/>
              <a:t> </a:t>
            </a:r>
            <a:r>
              <a:rPr lang="en-US" altLang="zh-CN" sz="3600"/>
              <a:t>of</a:t>
            </a:r>
            <a:r>
              <a:rPr lang="zh-CN" altLang="en-US" sz="3600"/>
              <a:t> </a:t>
            </a:r>
            <a:r>
              <a:rPr lang="en-US" altLang="zh-CN" sz="3600"/>
              <a:t>Relational Algebra</a:t>
            </a:r>
          </a:p>
        </p:txBody>
      </p:sp>
      <p:sp>
        <p:nvSpPr>
          <p:cNvPr id="41987" name="Rectangle 3">
            <a:extLst>
              <a:ext uri="{FF2B5EF4-FFF2-40B4-BE49-F238E27FC236}">
                <a16:creationId xmlns:a16="http://schemas.microsoft.com/office/drawing/2014/main" id="{08A06A88-CB2C-4D32-AC93-7ED59A64B894}"/>
              </a:ext>
            </a:extLst>
          </p:cNvPr>
          <p:cNvSpPr>
            <a:spLocks noGrp="1" noChangeArrowheads="1"/>
          </p:cNvSpPr>
          <p:nvPr>
            <p:ph type="body" idx="4294967295"/>
          </p:nvPr>
        </p:nvSpPr>
        <p:spPr>
          <a:xfrm>
            <a:off x="1104900" y="1413164"/>
            <a:ext cx="9980682" cy="5368636"/>
          </a:xfrm>
        </p:spPr>
        <p:txBody>
          <a:bodyPr>
            <a:normAutofit fontScale="92500" lnSpcReduction="20000"/>
          </a:bodyPr>
          <a:lstStyle/>
          <a:p>
            <a:pPr>
              <a:lnSpc>
                <a:spcPct val="110000"/>
              </a:lnSpc>
            </a:pPr>
            <a:r>
              <a:rPr lang="zh-CN" altLang="en-US" sz="2800" dirty="0">
                <a:solidFill>
                  <a:srgbClr val="FF0000"/>
                </a:solidFill>
              </a:rPr>
              <a:t>关系代数的形式化定义</a:t>
            </a:r>
            <a:endParaRPr lang="en-US" altLang="zh-CN" sz="2800" dirty="0">
              <a:solidFill>
                <a:srgbClr val="FF0000"/>
              </a:solidFill>
            </a:endParaRPr>
          </a:p>
          <a:p>
            <a:pPr lvl="1">
              <a:lnSpc>
                <a:spcPct val="110000"/>
              </a:lnSpc>
            </a:pPr>
            <a:r>
              <a:rPr lang="zh-CN" altLang="en-US" sz="1900" dirty="0">
                <a:solidFill>
                  <a:srgbClr val="00B050"/>
                </a:solidFill>
              </a:rPr>
              <a:t>基本关系代数表达式</a:t>
            </a:r>
            <a:r>
              <a:rPr lang="zh-CN" altLang="en-US" sz="1900" dirty="0">
                <a:solidFill>
                  <a:srgbClr val="FF0000"/>
                </a:solidFill>
              </a:rPr>
              <a:t>有如下：</a:t>
            </a:r>
            <a:endParaRPr lang="en-US" altLang="zh-CN" sz="1900" dirty="0"/>
          </a:p>
          <a:p>
            <a:pPr lvl="2">
              <a:lnSpc>
                <a:spcPct val="110000"/>
              </a:lnSpc>
            </a:pPr>
            <a:r>
              <a:rPr lang="zh-CN" altLang="en-US" sz="1900" dirty="0">
                <a:solidFill>
                  <a:srgbClr val="7030A0"/>
                </a:solidFill>
              </a:rPr>
              <a:t>数据库中的一个关系</a:t>
            </a:r>
            <a:r>
              <a:rPr lang="en-US" altLang="zh-CN" sz="1900" dirty="0">
                <a:solidFill>
                  <a:srgbClr val="7030A0"/>
                </a:solidFill>
              </a:rPr>
              <a:t>r</a:t>
            </a:r>
          </a:p>
          <a:p>
            <a:pPr lvl="2">
              <a:lnSpc>
                <a:spcPct val="110000"/>
              </a:lnSpc>
            </a:pPr>
            <a:r>
              <a:rPr lang="zh-CN" altLang="en-US" sz="1900" dirty="0">
                <a:solidFill>
                  <a:srgbClr val="7030A0"/>
                </a:solidFill>
              </a:rPr>
              <a:t>一个常量关系（</a:t>
            </a:r>
            <a:r>
              <a:rPr lang="en-US" altLang="zh-CN" sz="1900" dirty="0">
                <a:solidFill>
                  <a:srgbClr val="7030A0"/>
                </a:solidFill>
              </a:rPr>
              <a:t>A constant relation</a:t>
            </a:r>
            <a:r>
              <a:rPr lang="zh-CN" altLang="en-US" sz="1900" dirty="0">
                <a:solidFill>
                  <a:srgbClr val="7030A0"/>
                </a:solidFill>
              </a:rPr>
              <a:t>）</a:t>
            </a:r>
            <a:endParaRPr lang="en-US" altLang="zh-CN" sz="1900" dirty="0">
              <a:solidFill>
                <a:srgbClr val="7030A0"/>
              </a:solidFill>
            </a:endParaRPr>
          </a:p>
          <a:p>
            <a:pPr lvl="3">
              <a:lnSpc>
                <a:spcPct val="110000"/>
              </a:lnSpc>
            </a:pPr>
            <a:r>
              <a:rPr lang="zh-CN" altLang="en-US" sz="1900" dirty="0"/>
              <a:t>常量关系的例子：</a:t>
            </a:r>
            <a:endParaRPr lang="en-US" altLang="zh-CN" sz="1900" dirty="0"/>
          </a:p>
          <a:p>
            <a:pPr lvl="3">
              <a:lnSpc>
                <a:spcPct val="110000"/>
              </a:lnSpc>
              <a:buNone/>
            </a:pPr>
            <a:r>
              <a:rPr lang="zh-CN" altLang="en-US" sz="1900" dirty="0"/>
              <a:t>   </a:t>
            </a:r>
            <a:r>
              <a:rPr lang="en-US" altLang="zh-CN" sz="1900" dirty="0"/>
              <a:t>{</a:t>
            </a:r>
            <a:r>
              <a:rPr lang="zh-CN" altLang="en-US" sz="1900" dirty="0"/>
              <a:t>   </a:t>
            </a:r>
            <a:r>
              <a:rPr lang="en-US" altLang="zh-CN" sz="1900" dirty="0"/>
              <a:t> ( 22222 , Einstein , Physics , 95000 ) , </a:t>
            </a:r>
          </a:p>
          <a:p>
            <a:pPr lvl="3">
              <a:lnSpc>
                <a:spcPct val="110000"/>
              </a:lnSpc>
              <a:buNone/>
            </a:pPr>
            <a:r>
              <a:rPr lang="zh-CN" altLang="en-US" sz="1900" dirty="0"/>
              <a:t>         </a:t>
            </a:r>
            <a:r>
              <a:rPr lang="en-US" altLang="zh-CN" sz="1900" dirty="0"/>
              <a:t>(</a:t>
            </a:r>
            <a:r>
              <a:rPr lang="zh-CN" altLang="en-US" sz="1900" dirty="0"/>
              <a:t> </a:t>
            </a:r>
            <a:r>
              <a:rPr lang="en-US" altLang="zh-CN" sz="1900" dirty="0"/>
              <a:t>76543 , Singh </a:t>
            </a:r>
            <a:r>
              <a:rPr lang="zh-CN" altLang="zh-CN" sz="1900" dirty="0"/>
              <a:t>，</a:t>
            </a:r>
            <a:r>
              <a:rPr lang="zh-CN" altLang="en-US" sz="1900" dirty="0"/>
              <a:t>  </a:t>
            </a:r>
            <a:r>
              <a:rPr lang="en-US" altLang="zh-CN" sz="1900" dirty="0"/>
              <a:t>Finance , 80000 ) </a:t>
            </a:r>
          </a:p>
          <a:p>
            <a:pPr lvl="3">
              <a:lnSpc>
                <a:spcPct val="110000"/>
              </a:lnSpc>
              <a:buNone/>
            </a:pPr>
            <a:r>
              <a:rPr lang="zh-CN" altLang="en-US" sz="1900" dirty="0"/>
              <a:t>      </a:t>
            </a:r>
            <a:r>
              <a:rPr lang="en-US" altLang="zh-CN" sz="1900" dirty="0"/>
              <a:t>}</a:t>
            </a:r>
          </a:p>
          <a:p>
            <a:pPr lvl="1">
              <a:lnSpc>
                <a:spcPct val="110000"/>
              </a:lnSpc>
            </a:pPr>
            <a:r>
              <a:rPr lang="en-US" altLang="zh-CN" sz="1900" i="1" dirty="0">
                <a:solidFill>
                  <a:srgbClr val="00B050"/>
                </a:solidFill>
              </a:rPr>
              <a:t>E</a:t>
            </a:r>
            <a:r>
              <a:rPr lang="en-US" altLang="zh-CN" sz="1900" i="1" baseline="-25000" dirty="0">
                <a:solidFill>
                  <a:srgbClr val="00B050"/>
                </a:solidFill>
              </a:rPr>
              <a:t>1</a:t>
            </a:r>
            <a:r>
              <a:rPr lang="en-US" altLang="zh-CN" sz="1900" dirty="0">
                <a:solidFill>
                  <a:srgbClr val="00B050"/>
                </a:solidFill>
              </a:rPr>
              <a:t> </a:t>
            </a:r>
            <a:r>
              <a:rPr lang="zh-CN" altLang="en-US" sz="1900" dirty="0">
                <a:solidFill>
                  <a:srgbClr val="00B050"/>
                </a:solidFill>
              </a:rPr>
              <a:t>和</a:t>
            </a:r>
            <a:r>
              <a:rPr lang="en-US" altLang="zh-CN" sz="1900" dirty="0">
                <a:solidFill>
                  <a:srgbClr val="00B050"/>
                </a:solidFill>
              </a:rPr>
              <a:t> </a:t>
            </a:r>
            <a:r>
              <a:rPr lang="en-US" altLang="zh-CN" sz="1900" i="1" dirty="0">
                <a:solidFill>
                  <a:srgbClr val="00B050"/>
                </a:solidFill>
              </a:rPr>
              <a:t>E</a:t>
            </a:r>
            <a:r>
              <a:rPr lang="en-US" altLang="zh-CN" sz="1900" i="1" baseline="-25000" dirty="0">
                <a:solidFill>
                  <a:srgbClr val="00B050"/>
                </a:solidFill>
              </a:rPr>
              <a:t>2</a:t>
            </a:r>
            <a:r>
              <a:rPr lang="en-US" altLang="zh-CN" sz="1900" dirty="0">
                <a:solidFill>
                  <a:srgbClr val="00B050"/>
                </a:solidFill>
              </a:rPr>
              <a:t>  </a:t>
            </a:r>
            <a:r>
              <a:rPr lang="zh-CN" altLang="en-US" sz="1900" dirty="0">
                <a:solidFill>
                  <a:srgbClr val="00B050"/>
                </a:solidFill>
              </a:rPr>
              <a:t>是基本关系代数表达式</a:t>
            </a:r>
            <a:endParaRPr lang="en-US" altLang="zh-CN" sz="1900" dirty="0">
              <a:solidFill>
                <a:srgbClr val="00B050"/>
              </a:solidFill>
            </a:endParaRPr>
          </a:p>
          <a:p>
            <a:pPr lvl="1">
              <a:lnSpc>
                <a:spcPct val="110000"/>
              </a:lnSpc>
            </a:pPr>
            <a:r>
              <a:rPr lang="en-US" altLang="zh-CN" sz="1900" i="1" dirty="0">
                <a:solidFill>
                  <a:srgbClr val="00B050"/>
                </a:solidFill>
              </a:rPr>
              <a:t>E</a:t>
            </a:r>
            <a:r>
              <a:rPr lang="en-US" altLang="zh-CN" sz="1900" i="1" baseline="-25000" dirty="0">
                <a:solidFill>
                  <a:srgbClr val="00B050"/>
                </a:solidFill>
              </a:rPr>
              <a:t>1</a:t>
            </a:r>
            <a:r>
              <a:rPr lang="en-US" altLang="zh-CN" sz="1900" dirty="0">
                <a:solidFill>
                  <a:srgbClr val="00B050"/>
                </a:solidFill>
              </a:rPr>
              <a:t> </a:t>
            </a:r>
            <a:r>
              <a:rPr lang="zh-CN" altLang="en-US" sz="1900" dirty="0">
                <a:solidFill>
                  <a:srgbClr val="00B050"/>
                </a:solidFill>
              </a:rPr>
              <a:t>和</a:t>
            </a:r>
            <a:r>
              <a:rPr lang="en-US" altLang="zh-CN" sz="1900" dirty="0">
                <a:solidFill>
                  <a:srgbClr val="00B050"/>
                </a:solidFill>
              </a:rPr>
              <a:t> </a:t>
            </a:r>
            <a:r>
              <a:rPr lang="en-US" altLang="zh-CN" sz="1900" i="1" dirty="0">
                <a:solidFill>
                  <a:srgbClr val="00B050"/>
                </a:solidFill>
              </a:rPr>
              <a:t>E</a:t>
            </a:r>
            <a:r>
              <a:rPr lang="en-US" altLang="zh-CN" sz="1900" i="1" baseline="-25000" dirty="0">
                <a:solidFill>
                  <a:srgbClr val="00B050"/>
                </a:solidFill>
              </a:rPr>
              <a:t>2 </a:t>
            </a:r>
            <a:r>
              <a:rPr lang="zh-CN" altLang="en-US" sz="1900" dirty="0">
                <a:solidFill>
                  <a:srgbClr val="00B050"/>
                </a:solidFill>
              </a:rPr>
              <a:t>经过如下关系运算后，其结果仍然是一个关系代数表达式</a:t>
            </a:r>
            <a:endParaRPr lang="en-US" altLang="zh-CN" sz="1900" dirty="0">
              <a:solidFill>
                <a:srgbClr val="00B050"/>
              </a:solidFill>
            </a:endParaRPr>
          </a:p>
          <a:p>
            <a:pPr lvl="2">
              <a:lnSpc>
                <a:spcPct val="110000"/>
              </a:lnSpc>
            </a:pPr>
            <a:r>
              <a:rPr lang="en-US" altLang="zh-CN" sz="1900" i="1" dirty="0"/>
              <a:t>E</a:t>
            </a:r>
            <a:r>
              <a:rPr lang="en-US" altLang="zh-CN" sz="1900" i="1" baseline="-25000" dirty="0"/>
              <a:t>1</a:t>
            </a:r>
            <a:r>
              <a:rPr lang="en-US" altLang="zh-CN" sz="1900" dirty="0"/>
              <a:t> </a:t>
            </a:r>
            <a:r>
              <a:rPr lang="en-US" altLang="zh-CN" sz="1900" dirty="0">
                <a:sym typeface="Symbol" panose="05050102010706020507" pitchFamily="18" charset="2"/>
              </a:rPr>
              <a:t> </a:t>
            </a:r>
            <a:r>
              <a:rPr lang="en-US" altLang="zh-CN" sz="1900" i="1" dirty="0">
                <a:sym typeface="Symbol" panose="05050102010706020507" pitchFamily="18" charset="2"/>
              </a:rPr>
              <a:t>E</a:t>
            </a:r>
            <a:r>
              <a:rPr lang="en-US" altLang="zh-CN" sz="1900" i="1" baseline="-25000" dirty="0">
                <a:sym typeface="Symbol" panose="05050102010706020507" pitchFamily="18" charset="2"/>
              </a:rPr>
              <a:t>2</a:t>
            </a:r>
            <a:endParaRPr lang="en-US" altLang="zh-CN" sz="1900" dirty="0">
              <a:sym typeface="Symbol" panose="05050102010706020507" pitchFamily="18" charset="2"/>
            </a:endParaRPr>
          </a:p>
          <a:p>
            <a:pPr lvl="2">
              <a:lnSpc>
                <a:spcPct val="110000"/>
              </a:lnSpc>
            </a:pPr>
            <a:r>
              <a:rPr lang="en-US" altLang="zh-CN" sz="1900" i="1" dirty="0">
                <a:sym typeface="Symbol" panose="05050102010706020507" pitchFamily="18" charset="2"/>
              </a:rPr>
              <a:t>E</a:t>
            </a:r>
            <a:r>
              <a:rPr lang="en-US" altLang="zh-CN" sz="1900" i="1" baseline="-25000" dirty="0">
                <a:sym typeface="Symbol" panose="05050102010706020507" pitchFamily="18" charset="2"/>
              </a:rPr>
              <a:t>1</a:t>
            </a:r>
            <a:r>
              <a:rPr lang="en-US" altLang="zh-CN" sz="1900" dirty="0">
                <a:sym typeface="Symbol" panose="05050102010706020507" pitchFamily="18" charset="2"/>
              </a:rPr>
              <a:t> </a:t>
            </a:r>
            <a:r>
              <a:rPr lang="en-US" altLang="zh-CN" sz="1900" dirty="0"/>
              <a:t>–</a:t>
            </a:r>
            <a:r>
              <a:rPr lang="en-US" altLang="zh-CN" sz="1900" dirty="0">
                <a:sym typeface="Symbol" panose="05050102010706020507" pitchFamily="18" charset="2"/>
              </a:rPr>
              <a:t> </a:t>
            </a:r>
            <a:r>
              <a:rPr lang="en-US" altLang="zh-CN" sz="1900" i="1" dirty="0">
                <a:sym typeface="Symbol" panose="05050102010706020507" pitchFamily="18" charset="2"/>
              </a:rPr>
              <a:t>E</a:t>
            </a:r>
            <a:r>
              <a:rPr lang="en-US" altLang="zh-CN" sz="1900" i="1" baseline="-25000" dirty="0">
                <a:sym typeface="Symbol" panose="05050102010706020507" pitchFamily="18" charset="2"/>
              </a:rPr>
              <a:t>2</a:t>
            </a:r>
            <a:endParaRPr lang="en-US" altLang="zh-CN" sz="1900" dirty="0"/>
          </a:p>
          <a:p>
            <a:pPr lvl="2">
              <a:lnSpc>
                <a:spcPct val="110000"/>
              </a:lnSpc>
            </a:pPr>
            <a:r>
              <a:rPr lang="en-US" altLang="zh-CN" sz="1900" i="1" dirty="0"/>
              <a:t>E</a:t>
            </a:r>
            <a:r>
              <a:rPr lang="en-US" altLang="zh-CN" sz="1900" i="1" baseline="-25000" dirty="0"/>
              <a:t>1</a:t>
            </a:r>
            <a:r>
              <a:rPr lang="en-US" altLang="zh-CN" sz="1900" dirty="0"/>
              <a:t> x </a:t>
            </a:r>
            <a:r>
              <a:rPr lang="en-US" altLang="zh-CN" sz="1900" i="1" dirty="0"/>
              <a:t>E</a:t>
            </a:r>
            <a:r>
              <a:rPr lang="en-US" altLang="zh-CN" sz="1900" i="1" baseline="-25000" dirty="0"/>
              <a:t>2</a:t>
            </a:r>
            <a:endParaRPr lang="en-US" altLang="zh-CN" sz="1900" dirty="0"/>
          </a:p>
          <a:p>
            <a:pPr lvl="2">
              <a:lnSpc>
                <a:spcPct val="110000"/>
              </a:lnSpc>
            </a:pPr>
            <a:r>
              <a:rPr lang="en-US" altLang="zh-CN" sz="1900" i="1" dirty="0">
                <a:sym typeface="Symbol" panose="05050102010706020507" pitchFamily="18" charset="2"/>
              </a:rPr>
              <a:t></a:t>
            </a:r>
            <a:r>
              <a:rPr lang="en-US" altLang="zh-CN" sz="1900" i="1" baseline="-25000" dirty="0">
                <a:sym typeface="Symbol" panose="05050102010706020507" pitchFamily="18" charset="2"/>
              </a:rPr>
              <a:t>p</a:t>
            </a:r>
            <a:r>
              <a:rPr lang="en-US" altLang="zh-CN" sz="1900" dirty="0">
                <a:sym typeface="Symbol" panose="05050102010706020507" pitchFamily="18" charset="2"/>
              </a:rPr>
              <a:t> (</a:t>
            </a:r>
            <a:r>
              <a:rPr lang="en-US" altLang="zh-CN" sz="1900" i="1" dirty="0">
                <a:sym typeface="Symbol" panose="05050102010706020507" pitchFamily="18" charset="2"/>
              </a:rPr>
              <a:t>E</a:t>
            </a:r>
            <a:r>
              <a:rPr lang="en-US" altLang="zh-CN" sz="1900" i="1" baseline="-25000" dirty="0">
                <a:sym typeface="Symbol" panose="05050102010706020507" pitchFamily="18" charset="2"/>
              </a:rPr>
              <a:t>1</a:t>
            </a:r>
            <a:r>
              <a:rPr lang="en-US" altLang="zh-CN" sz="1900" dirty="0">
                <a:sym typeface="Symbol" panose="05050102010706020507" pitchFamily="18" charset="2"/>
              </a:rPr>
              <a:t>), </a:t>
            </a:r>
            <a:r>
              <a:rPr lang="en-US" altLang="zh-CN" sz="1900" i="1" dirty="0">
                <a:sym typeface="Symbol" panose="05050102010706020507" pitchFamily="18" charset="2"/>
              </a:rPr>
              <a:t>P</a:t>
            </a:r>
            <a:r>
              <a:rPr lang="en-US" altLang="zh-CN" sz="1900" dirty="0">
                <a:sym typeface="Symbol" panose="05050102010706020507" pitchFamily="18" charset="2"/>
              </a:rPr>
              <a:t> is a predicate on attributes in </a:t>
            </a:r>
            <a:r>
              <a:rPr lang="en-US" altLang="zh-CN" sz="1900" i="1" dirty="0">
                <a:sym typeface="Symbol" panose="05050102010706020507" pitchFamily="18" charset="2"/>
              </a:rPr>
              <a:t>E</a:t>
            </a:r>
            <a:r>
              <a:rPr lang="en-US" altLang="zh-CN" sz="1900" i="1" baseline="-25000" dirty="0">
                <a:sym typeface="Symbol" panose="05050102010706020507" pitchFamily="18" charset="2"/>
              </a:rPr>
              <a:t>1</a:t>
            </a:r>
            <a:endParaRPr lang="en-US" altLang="zh-CN" sz="1900" dirty="0">
              <a:sym typeface="Symbol" panose="05050102010706020507" pitchFamily="18" charset="2"/>
            </a:endParaRPr>
          </a:p>
          <a:p>
            <a:pPr lvl="2">
              <a:lnSpc>
                <a:spcPct val="110000"/>
              </a:lnSpc>
            </a:pPr>
            <a:r>
              <a:rPr lang="en-US" altLang="zh-CN" sz="1900" dirty="0">
                <a:sym typeface="Symbol" panose="05050102010706020507" pitchFamily="18" charset="2"/>
              </a:rPr>
              <a:t></a:t>
            </a:r>
            <a:r>
              <a:rPr lang="en-US" altLang="zh-CN" sz="1900" i="1" baseline="-25000" dirty="0">
                <a:sym typeface="Symbol" panose="05050102010706020507" pitchFamily="18" charset="2"/>
              </a:rPr>
              <a:t>s</a:t>
            </a:r>
            <a:r>
              <a:rPr lang="en-US" altLang="zh-CN" sz="1900" dirty="0">
                <a:sym typeface="Symbol" panose="05050102010706020507" pitchFamily="18" charset="2"/>
              </a:rPr>
              <a:t>(</a:t>
            </a:r>
            <a:r>
              <a:rPr lang="en-US" altLang="zh-CN" sz="1900" i="1" dirty="0">
                <a:sym typeface="Symbol" panose="05050102010706020507" pitchFamily="18" charset="2"/>
              </a:rPr>
              <a:t>E</a:t>
            </a:r>
            <a:r>
              <a:rPr lang="en-US" altLang="zh-CN" sz="1900" i="1" baseline="-25000" dirty="0">
                <a:sym typeface="Symbol" panose="05050102010706020507" pitchFamily="18" charset="2"/>
              </a:rPr>
              <a:t>1</a:t>
            </a:r>
            <a:r>
              <a:rPr lang="en-US" altLang="zh-CN" sz="1900" dirty="0">
                <a:sym typeface="Symbol" panose="05050102010706020507" pitchFamily="18" charset="2"/>
              </a:rPr>
              <a:t>), </a:t>
            </a:r>
            <a:r>
              <a:rPr lang="en-US" altLang="zh-CN" sz="1900" i="1" dirty="0">
                <a:sym typeface="Symbol" panose="05050102010706020507" pitchFamily="18" charset="2"/>
              </a:rPr>
              <a:t>S</a:t>
            </a:r>
            <a:r>
              <a:rPr lang="en-US" altLang="zh-CN" sz="1900" dirty="0">
                <a:sym typeface="Symbol" panose="05050102010706020507" pitchFamily="18" charset="2"/>
              </a:rPr>
              <a:t> is a list consisting of some of the attributes in </a:t>
            </a:r>
            <a:r>
              <a:rPr lang="en-US" altLang="zh-CN" sz="1900" i="1" dirty="0">
                <a:sym typeface="Symbol" panose="05050102010706020507" pitchFamily="18" charset="2"/>
              </a:rPr>
              <a:t>E</a:t>
            </a:r>
            <a:r>
              <a:rPr lang="en-US" altLang="zh-CN" sz="1900" i="1" baseline="-25000" dirty="0">
                <a:sym typeface="Symbol" panose="05050102010706020507" pitchFamily="18" charset="2"/>
              </a:rPr>
              <a:t>1</a:t>
            </a:r>
            <a:endParaRPr lang="en-US" altLang="zh-CN" sz="1900" dirty="0">
              <a:sym typeface="Symbol" panose="05050102010706020507" pitchFamily="18" charset="2"/>
            </a:endParaRPr>
          </a:p>
          <a:p>
            <a:pPr lvl="2">
              <a:lnSpc>
                <a:spcPct val="110000"/>
              </a:lnSpc>
            </a:pPr>
            <a:r>
              <a:rPr lang="en-US" altLang="zh-CN" sz="1900" i="1" dirty="0">
                <a:sym typeface="Symbol" panose="05050102010706020507" pitchFamily="18" charset="2"/>
              </a:rPr>
              <a:t> </a:t>
            </a:r>
            <a:r>
              <a:rPr lang="en-US" altLang="zh-CN" sz="1900" i="1" baseline="-25000" dirty="0">
                <a:sym typeface="Symbol" panose="05050102010706020507" pitchFamily="18" charset="2"/>
              </a:rPr>
              <a:t>x</a:t>
            </a:r>
            <a:r>
              <a:rPr lang="en-US" altLang="zh-CN" sz="1900" i="1" dirty="0">
                <a:sym typeface="Symbol" panose="05050102010706020507" pitchFamily="18" charset="2"/>
              </a:rPr>
              <a:t> </a:t>
            </a:r>
            <a:r>
              <a:rPr lang="en-US" altLang="zh-CN" sz="1900" dirty="0">
                <a:sym typeface="Symbol" panose="05050102010706020507" pitchFamily="18" charset="2"/>
              </a:rPr>
              <a:t>(</a:t>
            </a:r>
            <a:r>
              <a:rPr lang="en-US" altLang="zh-CN" sz="1900" i="1" dirty="0">
                <a:sym typeface="Symbol" panose="05050102010706020507" pitchFamily="18" charset="2"/>
              </a:rPr>
              <a:t>E</a:t>
            </a:r>
            <a:r>
              <a:rPr lang="en-US" altLang="zh-CN" sz="1900" i="1" baseline="-25000" dirty="0">
                <a:sym typeface="Symbol" panose="05050102010706020507" pitchFamily="18" charset="2"/>
              </a:rPr>
              <a:t>1</a:t>
            </a:r>
            <a:r>
              <a:rPr lang="en-US" altLang="zh-CN" sz="1900" dirty="0">
                <a:sym typeface="Symbol" panose="05050102010706020507" pitchFamily="18" charset="2"/>
              </a:rPr>
              <a:t>), x is the new name for the result of </a:t>
            </a:r>
            <a:r>
              <a:rPr lang="en-US" altLang="zh-CN" sz="1900" i="1" dirty="0">
                <a:sym typeface="Symbol" panose="05050102010706020507" pitchFamily="18" charset="2"/>
              </a:rPr>
              <a:t>E</a:t>
            </a:r>
            <a:r>
              <a:rPr lang="en-US" altLang="zh-CN" sz="1900" i="1" baseline="-25000" dirty="0">
                <a:sym typeface="Symbol" panose="05050102010706020507" pitchFamily="18" charset="2"/>
              </a:rPr>
              <a:t>1</a:t>
            </a:r>
            <a:endParaRPr lang="zh-CN" altLang="zh-CN" sz="1900" dirty="0"/>
          </a:p>
          <a:p>
            <a:pPr lvl="3">
              <a:lnSpc>
                <a:spcPct val="110000"/>
              </a:lnSpc>
              <a:buNone/>
            </a:pP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3764B7D6-5231-41BA-9FCB-200AFB5BEDD9}"/>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44035" name="Rectangle 3">
            <a:extLst>
              <a:ext uri="{FF2B5EF4-FFF2-40B4-BE49-F238E27FC236}">
                <a16:creationId xmlns:a16="http://schemas.microsoft.com/office/drawing/2014/main" id="{662A2F7B-45E7-4A46-B967-49DBC8CA044B}"/>
              </a:ext>
            </a:extLst>
          </p:cNvPr>
          <p:cNvSpPr>
            <a:spLocks noGrp="1" noChangeArrowheads="1"/>
          </p:cNvSpPr>
          <p:nvPr>
            <p:ph type="body" idx="4294967295"/>
          </p:nvPr>
        </p:nvSpPr>
        <p:spPr>
          <a:xfrm>
            <a:off x="1104899" y="1702965"/>
            <a:ext cx="9876289" cy="4681057"/>
          </a:xfrm>
        </p:spPr>
        <p:txBody>
          <a:bodyPr>
            <a:normAutofit fontScale="92500" lnSpcReduction="10000"/>
          </a:bodyPr>
          <a:lstStyle/>
          <a:p>
            <a:r>
              <a:rPr lang="zh-CN" altLang="en-US" sz="2800" dirty="0">
                <a:solidFill>
                  <a:srgbClr val="FF0000"/>
                </a:solidFill>
              </a:rPr>
              <a:t>附加的关系代数运算符</a:t>
            </a:r>
            <a:endParaRPr lang="en-US" altLang="zh-CN" sz="2800" dirty="0">
              <a:solidFill>
                <a:srgbClr val="FF0000"/>
              </a:solidFill>
            </a:endParaRPr>
          </a:p>
          <a:p>
            <a:pPr lvl="1"/>
            <a:endParaRPr lang="en-US" altLang="zh-CN" sz="2400" dirty="0"/>
          </a:p>
          <a:p>
            <a:pPr lvl="1"/>
            <a:r>
              <a:rPr lang="zh-CN" altLang="en-US" sz="2400" dirty="0"/>
              <a:t>不能给关系代数增加查询表达能力</a:t>
            </a:r>
            <a:endParaRPr lang="en-US" altLang="zh-CN" sz="2400" dirty="0"/>
          </a:p>
          <a:p>
            <a:pPr lvl="1"/>
            <a:r>
              <a:rPr lang="zh-CN" altLang="en-US" sz="2400" dirty="0"/>
              <a:t>可以简化查询</a:t>
            </a:r>
            <a:endParaRPr lang="en-US" altLang="zh-CN" sz="2400" dirty="0"/>
          </a:p>
          <a:p>
            <a:pPr lvl="1"/>
            <a:endParaRPr lang="en-US" altLang="zh-CN" sz="2400" dirty="0"/>
          </a:p>
          <a:p>
            <a:pPr lvl="1"/>
            <a:r>
              <a:rPr lang="en-US" altLang="zh-CN" sz="2400" dirty="0">
                <a:solidFill>
                  <a:srgbClr val="7030A0"/>
                </a:solidFill>
              </a:rPr>
              <a:t>Set intersection </a:t>
            </a:r>
            <a:r>
              <a:rPr lang="en-US" altLang="zh-CN" sz="2400" dirty="0">
                <a:solidFill>
                  <a:srgbClr val="7030A0"/>
                </a:solidFill>
                <a:sym typeface="Symbol" panose="05050102010706020507" pitchFamily="18" charset="2"/>
              </a:rPr>
              <a:t></a:t>
            </a:r>
            <a:endParaRPr lang="en-US" altLang="zh-CN" sz="2400" dirty="0">
              <a:solidFill>
                <a:srgbClr val="7030A0"/>
              </a:solidFill>
            </a:endParaRPr>
          </a:p>
          <a:p>
            <a:pPr lvl="1"/>
            <a:r>
              <a:rPr lang="en-US" altLang="zh-CN" sz="2400" dirty="0">
                <a:solidFill>
                  <a:srgbClr val="7030A0"/>
                </a:solidFill>
              </a:rPr>
              <a:t>Natural join  </a:t>
            </a:r>
            <a:r>
              <a:rPr lang="zh-CN" altLang="zh-CN" sz="2400" dirty="0">
                <a:solidFill>
                  <a:srgbClr val="7030A0"/>
                </a:solidFill>
              </a:rPr>
              <a:t>⋈</a:t>
            </a:r>
            <a:r>
              <a:rPr lang="en-US" altLang="zh-CN" sz="2400" dirty="0">
                <a:solidFill>
                  <a:srgbClr val="7030A0"/>
                </a:solidFill>
                <a:sym typeface="Symbol" panose="05050102010706020507" pitchFamily="18" charset="2"/>
              </a:rPr>
              <a:t> </a:t>
            </a:r>
            <a:endParaRPr lang="en-US" altLang="zh-CN" sz="2400" dirty="0">
              <a:solidFill>
                <a:srgbClr val="7030A0"/>
              </a:solidFill>
            </a:endParaRPr>
          </a:p>
          <a:p>
            <a:pPr lvl="1"/>
            <a:r>
              <a:rPr lang="en-US" altLang="zh-CN" sz="2400" dirty="0">
                <a:solidFill>
                  <a:srgbClr val="7030A0"/>
                </a:solidFill>
              </a:rPr>
              <a:t>Assignment  ←</a:t>
            </a:r>
          </a:p>
          <a:p>
            <a:pPr lvl="1"/>
            <a:r>
              <a:rPr lang="en-US" altLang="zh-CN" sz="2400" dirty="0">
                <a:solidFill>
                  <a:srgbClr val="7030A0"/>
                </a:solidFill>
              </a:rPr>
              <a:t>Outer join </a:t>
            </a:r>
          </a:p>
          <a:p>
            <a:pPr lvl="2"/>
            <a:r>
              <a:rPr lang="zh-CN" altLang="zh-CN" dirty="0"/>
              <a:t>左外连接</a:t>
            </a:r>
            <a:r>
              <a:rPr lang="en-US" altLang="zh-CN" dirty="0"/>
              <a:t>( left    outer join )</a:t>
            </a:r>
            <a:r>
              <a:rPr lang="zh-CN" altLang="zh-CN" dirty="0"/>
              <a:t>， 用</a:t>
            </a:r>
            <a:r>
              <a:rPr lang="en-US" altLang="zh-CN" sz="2800" dirty="0">
                <a:solidFill>
                  <a:srgbClr val="FF0000"/>
                </a:solidFill>
                <a:latin typeface="宋体" panose="02010600030101010101" pitchFamily="2" charset="-122"/>
                <a:ea typeface="宋体" panose="02010600030101010101" pitchFamily="2" charset="-122"/>
              </a:rPr>
              <a:t>⟕</a:t>
            </a:r>
            <a:r>
              <a:rPr lang="zh-CN" altLang="zh-CN" dirty="0"/>
              <a:t>表示</a:t>
            </a:r>
            <a:r>
              <a:rPr lang="en-US" altLang="zh-CN" dirty="0"/>
              <a:t>;</a:t>
            </a:r>
            <a:endParaRPr lang="zh-CN" altLang="zh-CN" sz="1600" dirty="0"/>
          </a:p>
          <a:p>
            <a:pPr lvl="2"/>
            <a:r>
              <a:rPr lang="zh-CN" altLang="zh-CN" dirty="0"/>
              <a:t>右外连接</a:t>
            </a:r>
            <a:r>
              <a:rPr lang="en-US" altLang="zh-CN" dirty="0"/>
              <a:t>( right  outer join )</a:t>
            </a:r>
            <a:r>
              <a:rPr lang="zh-CN" altLang="zh-CN" dirty="0"/>
              <a:t>， 用</a:t>
            </a:r>
            <a:r>
              <a:rPr lang="en-US" altLang="zh-CN" sz="2800" dirty="0">
                <a:solidFill>
                  <a:srgbClr val="FF0000"/>
                </a:solidFill>
                <a:latin typeface="宋体" panose="02010600030101010101" pitchFamily="2" charset="-122"/>
                <a:ea typeface="宋体" panose="02010600030101010101" pitchFamily="2" charset="-122"/>
              </a:rPr>
              <a:t>⟖</a:t>
            </a:r>
            <a:r>
              <a:rPr lang="zh-CN" altLang="zh-CN" dirty="0"/>
              <a:t>表示</a:t>
            </a:r>
            <a:r>
              <a:rPr lang="en-US" altLang="zh-CN" dirty="0"/>
              <a:t>;</a:t>
            </a:r>
            <a:endParaRPr lang="zh-CN" altLang="zh-CN" sz="1600" dirty="0"/>
          </a:p>
          <a:p>
            <a:pPr lvl="2"/>
            <a:r>
              <a:rPr lang="zh-CN" altLang="zh-CN" dirty="0"/>
              <a:t>全外连接</a:t>
            </a:r>
            <a:r>
              <a:rPr lang="en-US" altLang="zh-CN" dirty="0"/>
              <a:t>( full    outer join )</a:t>
            </a:r>
            <a:r>
              <a:rPr lang="zh-CN" altLang="zh-CN" dirty="0"/>
              <a:t>， 用</a:t>
            </a:r>
            <a:r>
              <a:rPr lang="en-US" altLang="zh-CN" dirty="0"/>
              <a:t> </a:t>
            </a:r>
            <a:r>
              <a:rPr lang="en-US" altLang="zh-CN" sz="2800" dirty="0">
                <a:solidFill>
                  <a:srgbClr val="FF0000"/>
                </a:solidFill>
                <a:latin typeface="宋体" panose="02010600030101010101" pitchFamily="2" charset="-122"/>
                <a:ea typeface="宋体" panose="02010600030101010101" pitchFamily="2" charset="-122"/>
              </a:rPr>
              <a:t>⟗</a:t>
            </a:r>
            <a:r>
              <a:rPr lang="en-US" altLang="zh-CN" dirty="0"/>
              <a:t> </a:t>
            </a:r>
            <a:r>
              <a:rPr lang="zh-CN" altLang="zh-CN" dirty="0"/>
              <a:t>表示</a:t>
            </a:r>
            <a:r>
              <a:rPr lang="en-US" altLang="zh-CN" dirty="0"/>
              <a:t>;</a:t>
            </a:r>
          </a:p>
          <a:p>
            <a:pPr lvl="1"/>
            <a:endParaRPr lang="en-US" altLang="zh-CN" sz="2400" dirty="0">
              <a:solidFill>
                <a:srgbClr val="7030A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12F5FEA-86B8-442C-B89C-2B3DDA3ECE0D}"/>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45059" name="Rectangle 3">
            <a:extLst>
              <a:ext uri="{FF2B5EF4-FFF2-40B4-BE49-F238E27FC236}">
                <a16:creationId xmlns:a16="http://schemas.microsoft.com/office/drawing/2014/main" id="{93631ECA-49B9-41F0-A76C-0012DBE38986}"/>
              </a:ext>
            </a:extLst>
          </p:cNvPr>
          <p:cNvSpPr>
            <a:spLocks noGrp="1" noChangeArrowheads="1"/>
          </p:cNvSpPr>
          <p:nvPr>
            <p:ph type="body" idx="4294967295"/>
          </p:nvPr>
        </p:nvSpPr>
        <p:spPr>
          <a:xfrm>
            <a:off x="1104900" y="1594855"/>
            <a:ext cx="9980682" cy="4868862"/>
          </a:xfrm>
        </p:spPr>
        <p:txBody>
          <a:bodyPr/>
          <a:lstStyle/>
          <a:p>
            <a:r>
              <a:rPr lang="en-US" altLang="zh-CN" sz="3200" dirty="0">
                <a:solidFill>
                  <a:srgbClr val="FF0000"/>
                </a:solidFill>
              </a:rPr>
              <a:t>Set-Intersection Operation</a:t>
            </a:r>
          </a:p>
          <a:p>
            <a:pPr lvl="1"/>
            <a:endParaRPr lang="en-US" altLang="zh-CN" dirty="0"/>
          </a:p>
          <a:p>
            <a:pPr lvl="1"/>
            <a:r>
              <a:rPr lang="en-US" altLang="zh-CN" sz="2400" dirty="0"/>
              <a:t>Example</a:t>
            </a:r>
          </a:p>
          <a:p>
            <a:pPr lvl="2"/>
            <a:endParaRPr lang="en-US" altLang="zh-CN" sz="2400" dirty="0"/>
          </a:p>
          <a:p>
            <a:pPr lvl="2"/>
            <a:r>
              <a:rPr lang="en-US" altLang="zh-CN" sz="2400" dirty="0"/>
              <a:t>Relation r, s:</a:t>
            </a:r>
          </a:p>
          <a:p>
            <a:pPr lvl="2"/>
            <a:endParaRPr lang="en-US" altLang="zh-CN" sz="2400" dirty="0"/>
          </a:p>
          <a:p>
            <a:pPr lvl="2">
              <a:buFont typeface="Monotype Sorts"/>
              <a:buNone/>
            </a:pPr>
            <a:endParaRPr lang="en-US" altLang="zh-CN" sz="2400" dirty="0"/>
          </a:p>
          <a:p>
            <a:pPr lvl="2">
              <a:buFont typeface="Monotype Sorts"/>
              <a:buNone/>
            </a:pPr>
            <a:endParaRPr lang="en-US" altLang="zh-CN" sz="2400" dirty="0"/>
          </a:p>
          <a:p>
            <a:pPr lvl="2">
              <a:buFont typeface="Monotype Sorts"/>
              <a:buNone/>
            </a:pPr>
            <a:endParaRPr lang="en-US" altLang="zh-CN" sz="2400" dirty="0"/>
          </a:p>
          <a:p>
            <a:pPr lvl="2"/>
            <a:r>
              <a:rPr lang="en-US" altLang="zh-CN" sz="2400" dirty="0"/>
              <a:t>r </a:t>
            </a:r>
            <a:r>
              <a:rPr lang="en-US" altLang="zh-CN" sz="2400" dirty="0">
                <a:sym typeface="Symbol" panose="05050102010706020507" pitchFamily="18" charset="2"/>
              </a:rPr>
              <a:t> s</a:t>
            </a:r>
            <a:endParaRPr lang="en-US" altLang="zh-CN" sz="2400" dirty="0"/>
          </a:p>
        </p:txBody>
      </p:sp>
      <p:pic>
        <p:nvPicPr>
          <p:cNvPr id="45060" name="Picture 4">
            <a:extLst>
              <a:ext uri="{FF2B5EF4-FFF2-40B4-BE49-F238E27FC236}">
                <a16:creationId xmlns:a16="http://schemas.microsoft.com/office/drawing/2014/main" id="{325D6C60-58E8-42FC-829E-23A7FCFE9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811" y="3045204"/>
            <a:ext cx="2386699" cy="313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1A25E45A-F80D-490C-9097-671AB9D4350B}"/>
              </a:ext>
            </a:extLst>
          </p:cNvPr>
          <p:cNvPicPr>
            <a:picLocks noChangeAspect="1"/>
          </p:cNvPicPr>
          <p:nvPr/>
        </p:nvPicPr>
        <p:blipFill>
          <a:blip r:embed="rId4"/>
          <a:stretch>
            <a:fillRect/>
          </a:stretch>
        </p:blipFill>
        <p:spPr>
          <a:xfrm>
            <a:off x="8376440" y="2297097"/>
            <a:ext cx="2838579" cy="2263805"/>
          </a:xfrm>
          <a:prstGeom prst="rect">
            <a:avLst/>
          </a:prstGeom>
        </p:spPr>
      </p:pic>
      <p:pic>
        <p:nvPicPr>
          <p:cNvPr id="6" name="Picture 6">
            <a:extLst>
              <a:ext uri="{FF2B5EF4-FFF2-40B4-BE49-F238E27FC236}">
                <a16:creationId xmlns:a16="http://schemas.microsoft.com/office/drawing/2014/main" id="{037DC09C-706E-427A-AF37-0199EED63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7879" y="5628802"/>
            <a:ext cx="1806657" cy="111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7F0C16D-D465-4781-AEBC-4D42136E4351}"/>
              </a:ext>
            </a:extLst>
          </p:cNvPr>
          <p:cNvSpPr>
            <a:spLocks noGrp="1" noChangeArrowheads="1"/>
          </p:cNvSpPr>
          <p:nvPr>
            <p:ph type="title"/>
          </p:nvPr>
        </p:nvSpPr>
        <p:spPr/>
        <p:txBody>
          <a:bodyPr/>
          <a:lstStyle/>
          <a:p>
            <a:r>
              <a:rPr lang="en-US" altLang="zh-CN"/>
              <a:t>Relational Algebra</a:t>
            </a:r>
          </a:p>
        </p:txBody>
      </p:sp>
      <p:sp>
        <p:nvSpPr>
          <p:cNvPr id="8195" name="Rectangle 3">
            <a:extLst>
              <a:ext uri="{FF2B5EF4-FFF2-40B4-BE49-F238E27FC236}">
                <a16:creationId xmlns:a16="http://schemas.microsoft.com/office/drawing/2014/main" id="{49888D0D-A2F6-4389-9A0F-FAADE7C88686}"/>
              </a:ext>
            </a:extLst>
          </p:cNvPr>
          <p:cNvSpPr>
            <a:spLocks noGrp="1" noChangeArrowheads="1"/>
          </p:cNvSpPr>
          <p:nvPr>
            <p:ph type="body" idx="4294967295"/>
          </p:nvPr>
        </p:nvSpPr>
        <p:spPr>
          <a:xfrm>
            <a:off x="1104900" y="1570393"/>
            <a:ext cx="9980681" cy="4660900"/>
          </a:xfrm>
        </p:spPr>
        <p:txBody>
          <a:bodyPr/>
          <a:lstStyle/>
          <a:p>
            <a:r>
              <a:rPr lang="zh-CN" altLang="zh-CN" sz="2800" b="1" dirty="0">
                <a:solidFill>
                  <a:srgbClr val="FF0000"/>
                </a:solidFill>
              </a:rPr>
              <a:t>附加的关系代数运算</a:t>
            </a:r>
            <a:r>
              <a:rPr lang="zh-CN" altLang="en-US" sz="2800" b="1" dirty="0">
                <a:solidFill>
                  <a:srgbClr val="FF0000"/>
                </a:solidFill>
              </a:rPr>
              <a:t>符（</a:t>
            </a:r>
            <a:r>
              <a:rPr lang="en-US" altLang="zh-CN" sz="2800" dirty="0" err="1">
                <a:solidFill>
                  <a:srgbClr val="FF0000"/>
                </a:solidFill>
              </a:rPr>
              <a:t>Aditional</a:t>
            </a:r>
            <a:r>
              <a:rPr lang="en-US" altLang="zh-CN" sz="2800" dirty="0">
                <a:solidFill>
                  <a:srgbClr val="FF0000"/>
                </a:solidFill>
              </a:rPr>
              <a:t> Operators</a:t>
            </a:r>
            <a:r>
              <a:rPr lang="zh-CN" altLang="en-US" sz="2800" b="1" dirty="0">
                <a:solidFill>
                  <a:srgbClr val="FF0000"/>
                </a:solidFill>
              </a:rPr>
              <a:t>）</a:t>
            </a:r>
            <a:endParaRPr lang="en-US" altLang="zh-CN" sz="2800" b="1" dirty="0">
              <a:solidFill>
                <a:srgbClr val="FF0000"/>
              </a:solidFill>
            </a:endParaRPr>
          </a:p>
          <a:p>
            <a:endParaRPr lang="en-US" altLang="zh-CN" sz="2800" dirty="0"/>
          </a:p>
          <a:p>
            <a:pPr lvl="1"/>
            <a:r>
              <a:rPr lang="zh-CN" altLang="zh-CN" sz="2800" b="1" dirty="0"/>
              <a:t>集合交</a:t>
            </a:r>
            <a:r>
              <a:rPr lang="en-US" altLang="zh-CN" sz="2800" b="1" dirty="0"/>
              <a:t>       ∩</a:t>
            </a:r>
          </a:p>
          <a:p>
            <a:pPr lvl="1"/>
            <a:r>
              <a:rPr lang="zh-CN" altLang="zh-CN" sz="2800" b="1" dirty="0"/>
              <a:t>自然连接</a:t>
            </a:r>
            <a:r>
              <a:rPr lang="en-US" altLang="zh-CN" sz="2800" b="1" dirty="0"/>
              <a:t>    </a:t>
            </a:r>
            <a:r>
              <a:rPr lang="zh-CN" altLang="zh-CN" sz="2800" b="1" dirty="0"/>
              <a:t>⋈</a:t>
            </a:r>
            <a:endParaRPr lang="en-US" altLang="zh-CN" sz="2800" b="1" dirty="0"/>
          </a:p>
          <a:p>
            <a:pPr lvl="1"/>
            <a:r>
              <a:rPr lang="zh-CN" altLang="zh-CN" sz="2800" b="1" dirty="0"/>
              <a:t>赋值</a:t>
            </a:r>
            <a:r>
              <a:rPr lang="en-US" altLang="zh-CN" sz="2800" b="1" dirty="0"/>
              <a:t>          ← </a:t>
            </a:r>
          </a:p>
          <a:p>
            <a:pPr lvl="1"/>
            <a:endParaRPr lang="en-US" altLang="zh-CN" sz="2400" b="1" dirty="0"/>
          </a:p>
          <a:p>
            <a:pPr lvl="1"/>
            <a:endParaRPr lang="en-US" altLang="zh-CN" sz="2400" b="1" dirty="0"/>
          </a:p>
          <a:p>
            <a:pPr lvl="1"/>
            <a:r>
              <a:rPr lang="zh-CN" altLang="zh-CN" sz="2800" dirty="0">
                <a:solidFill>
                  <a:srgbClr val="7030A0"/>
                </a:solidFill>
              </a:rPr>
              <a:t>不能增强关系代数的表达能力</a:t>
            </a:r>
            <a:endParaRPr lang="en-US" altLang="zh-CN" sz="2800" dirty="0"/>
          </a:p>
          <a:p>
            <a:pPr lvl="1"/>
            <a:r>
              <a:rPr lang="zh-CN" altLang="zh-CN" sz="2800" dirty="0">
                <a:solidFill>
                  <a:srgbClr val="7030A0"/>
                </a:solidFill>
              </a:rPr>
              <a:t>可以简化一些常用的查询</a:t>
            </a:r>
            <a:endParaRPr lang="en-US" altLang="zh-CN" sz="28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89283BE-7FB2-4EA8-A9EF-E26C2AB5CD3F}"/>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46083" name="Rectangle 3">
            <a:extLst>
              <a:ext uri="{FF2B5EF4-FFF2-40B4-BE49-F238E27FC236}">
                <a16:creationId xmlns:a16="http://schemas.microsoft.com/office/drawing/2014/main" id="{2FBAD7E4-F2C2-4DD7-86B7-2DD2D95B8B68}"/>
              </a:ext>
            </a:extLst>
          </p:cNvPr>
          <p:cNvSpPr>
            <a:spLocks noGrp="1" noChangeArrowheads="1"/>
          </p:cNvSpPr>
          <p:nvPr>
            <p:ph type="body" idx="4294967295"/>
          </p:nvPr>
        </p:nvSpPr>
        <p:spPr>
          <a:xfrm>
            <a:off x="1104900" y="1443154"/>
            <a:ext cx="9876289" cy="5024758"/>
          </a:xfrm>
        </p:spPr>
        <p:txBody>
          <a:bodyPr>
            <a:normAutofit/>
          </a:bodyPr>
          <a:lstStyle/>
          <a:p>
            <a:r>
              <a:rPr lang="en-US" altLang="zh-CN" sz="3200" dirty="0">
                <a:solidFill>
                  <a:srgbClr val="FF0000"/>
                </a:solidFill>
              </a:rPr>
              <a:t>Set-Intersection Operation</a:t>
            </a:r>
          </a:p>
          <a:p>
            <a:pPr lvl="1"/>
            <a:endParaRPr lang="en-US" altLang="zh-CN" sz="2400" dirty="0"/>
          </a:p>
          <a:p>
            <a:pPr lvl="1"/>
            <a:r>
              <a:rPr lang="en-US" altLang="zh-CN" sz="2400" dirty="0"/>
              <a:t>Notation: </a:t>
            </a:r>
            <a:r>
              <a:rPr lang="en-US" altLang="zh-CN" sz="2400" dirty="0">
                <a:solidFill>
                  <a:srgbClr val="7030A0"/>
                </a:solidFill>
              </a:rPr>
              <a:t>r </a:t>
            </a:r>
            <a:r>
              <a:rPr lang="en-US" altLang="zh-CN" sz="2400" dirty="0">
                <a:solidFill>
                  <a:srgbClr val="7030A0"/>
                </a:solidFill>
                <a:sym typeface="Symbol" panose="05050102010706020507" pitchFamily="18" charset="2"/>
              </a:rPr>
              <a:t> </a:t>
            </a:r>
            <a:r>
              <a:rPr lang="en-US" altLang="zh-CN" sz="2400" dirty="0">
                <a:solidFill>
                  <a:srgbClr val="7030A0"/>
                </a:solidFill>
              </a:rPr>
              <a:t>s</a:t>
            </a:r>
          </a:p>
          <a:p>
            <a:pPr lvl="1"/>
            <a:endParaRPr lang="en-US" altLang="zh-CN" sz="2400" dirty="0"/>
          </a:p>
          <a:p>
            <a:pPr lvl="1"/>
            <a:r>
              <a:rPr lang="en-US" altLang="zh-CN" sz="2400" dirty="0"/>
              <a:t>Defined as:   </a:t>
            </a:r>
            <a:r>
              <a:rPr lang="en-US" altLang="zh-CN" sz="2400" dirty="0">
                <a:solidFill>
                  <a:srgbClr val="7030A0"/>
                </a:solidFill>
              </a:rPr>
              <a:t>r </a:t>
            </a:r>
            <a:r>
              <a:rPr lang="en-US" altLang="zh-CN" sz="2400" dirty="0">
                <a:solidFill>
                  <a:srgbClr val="7030A0"/>
                </a:solidFill>
                <a:sym typeface="Symbol" panose="05050102010706020507" pitchFamily="18" charset="2"/>
              </a:rPr>
              <a:t></a:t>
            </a:r>
            <a:r>
              <a:rPr lang="en-US" altLang="zh-CN" sz="2400" dirty="0">
                <a:solidFill>
                  <a:srgbClr val="7030A0"/>
                </a:solidFill>
              </a:rPr>
              <a:t> s = { t | t </a:t>
            </a:r>
            <a:r>
              <a:rPr lang="en-US" altLang="zh-CN" sz="2400" dirty="0">
                <a:solidFill>
                  <a:srgbClr val="7030A0"/>
                </a:solidFill>
                <a:sym typeface="Symbol" panose="05050102010706020507" pitchFamily="18" charset="2"/>
              </a:rPr>
              <a:t></a:t>
            </a:r>
            <a:r>
              <a:rPr lang="en-US" altLang="zh-CN" sz="2400" dirty="0">
                <a:solidFill>
                  <a:srgbClr val="7030A0"/>
                </a:solidFill>
              </a:rPr>
              <a:t> r </a:t>
            </a:r>
            <a:r>
              <a:rPr lang="en-US" altLang="zh-CN" sz="2400" b="1" dirty="0">
                <a:solidFill>
                  <a:srgbClr val="7030A0"/>
                </a:solidFill>
              </a:rPr>
              <a:t>and</a:t>
            </a:r>
            <a:r>
              <a:rPr lang="en-US" altLang="zh-CN" sz="2400" dirty="0">
                <a:solidFill>
                  <a:srgbClr val="7030A0"/>
                </a:solidFill>
              </a:rPr>
              <a:t> t </a:t>
            </a:r>
            <a:r>
              <a:rPr lang="en-US" altLang="zh-CN" sz="2400" dirty="0">
                <a:solidFill>
                  <a:srgbClr val="7030A0"/>
                </a:solidFill>
                <a:sym typeface="Symbol" panose="05050102010706020507" pitchFamily="18" charset="2"/>
              </a:rPr>
              <a:t></a:t>
            </a:r>
            <a:r>
              <a:rPr lang="en-US" altLang="zh-CN" sz="2400" dirty="0">
                <a:solidFill>
                  <a:srgbClr val="7030A0"/>
                </a:solidFill>
              </a:rPr>
              <a:t> s }</a:t>
            </a:r>
          </a:p>
          <a:p>
            <a:pPr lvl="1"/>
            <a:endParaRPr lang="en-US" altLang="zh-CN" sz="2400" dirty="0"/>
          </a:p>
          <a:p>
            <a:pPr lvl="1"/>
            <a:r>
              <a:rPr lang="en-US" altLang="zh-CN" sz="2400" dirty="0"/>
              <a:t>Assume: </a:t>
            </a:r>
          </a:p>
          <a:p>
            <a:pPr lvl="2"/>
            <a:r>
              <a:rPr lang="en-US" altLang="zh-CN" sz="2400" dirty="0"/>
              <a:t>r, s have the same arity </a:t>
            </a:r>
          </a:p>
          <a:p>
            <a:pPr lvl="2"/>
            <a:r>
              <a:rPr lang="en-US" altLang="zh-CN" sz="2400" dirty="0"/>
              <a:t>attributes of r and s are compatible</a:t>
            </a:r>
          </a:p>
          <a:p>
            <a:pPr lvl="1"/>
            <a:endParaRPr lang="en-US" altLang="zh-CN" sz="2400" dirty="0"/>
          </a:p>
          <a:p>
            <a:pPr lvl="1"/>
            <a:r>
              <a:rPr lang="en-US" altLang="zh-CN" sz="2400" dirty="0"/>
              <a:t>Note: r </a:t>
            </a:r>
            <a:r>
              <a:rPr lang="en-US" altLang="zh-CN" sz="2400" dirty="0">
                <a:sym typeface="Symbol" panose="05050102010706020507" pitchFamily="18" charset="2"/>
              </a:rPr>
              <a:t></a:t>
            </a:r>
            <a:r>
              <a:rPr lang="en-US" altLang="zh-CN" sz="2400" dirty="0"/>
              <a:t> s = r – (r – s)</a:t>
            </a:r>
          </a:p>
          <a:p>
            <a:pPr lvl="1">
              <a:buFont typeface="Wingdings" panose="05000000000000000000" pitchFamily="2" charset="2"/>
              <a:buNone/>
            </a:pPr>
            <a:r>
              <a:rPr lang="zh-CN" altLang="en-US" sz="2400" dirty="0"/>
              <a:t>                     </a:t>
            </a:r>
            <a:r>
              <a:rPr lang="en-US" altLang="zh-CN" sz="2400" dirty="0"/>
              <a:t>= s</a:t>
            </a:r>
            <a:r>
              <a:rPr lang="zh-CN" altLang="en-US" sz="2400" dirty="0"/>
              <a:t> </a:t>
            </a:r>
            <a:r>
              <a:rPr lang="en-US" altLang="zh-CN" sz="2400" dirty="0"/>
              <a:t>– (s – r)</a:t>
            </a:r>
          </a:p>
          <a:p>
            <a:endParaRPr lang="en-US" altLang="zh-CN" sz="2400" dirty="0"/>
          </a:p>
          <a:p>
            <a:endParaRPr lang="en-US" altLang="zh-CN" sz="2400" dirty="0"/>
          </a:p>
        </p:txBody>
      </p:sp>
      <p:pic>
        <p:nvPicPr>
          <p:cNvPr id="46084" name="Picture 6">
            <a:extLst>
              <a:ext uri="{FF2B5EF4-FFF2-40B4-BE49-F238E27FC236}">
                <a16:creationId xmlns:a16="http://schemas.microsoft.com/office/drawing/2014/main" id="{63EBE4C9-C194-485B-9AE5-4FA8704FE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767" y="5523903"/>
            <a:ext cx="1806657" cy="111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556014F8-58EF-41C5-9BC2-BD21663AEAB4}"/>
              </a:ext>
            </a:extLst>
          </p:cNvPr>
          <p:cNvPicPr>
            <a:picLocks noChangeAspect="1"/>
          </p:cNvPicPr>
          <p:nvPr/>
        </p:nvPicPr>
        <p:blipFill>
          <a:blip r:embed="rId4"/>
          <a:stretch>
            <a:fillRect/>
          </a:stretch>
        </p:blipFill>
        <p:spPr>
          <a:xfrm>
            <a:off x="8376440" y="2297097"/>
            <a:ext cx="2838579" cy="22638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725A9DF-F91E-4E61-B2CB-B524FC39478B}"/>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47107" name="Rectangle 3">
            <a:extLst>
              <a:ext uri="{FF2B5EF4-FFF2-40B4-BE49-F238E27FC236}">
                <a16:creationId xmlns:a16="http://schemas.microsoft.com/office/drawing/2014/main" id="{24586A4E-9971-41F3-A9D5-3F77639BF1E2}"/>
              </a:ext>
            </a:extLst>
          </p:cNvPr>
          <p:cNvSpPr>
            <a:spLocks noGrp="1" noChangeArrowheads="1"/>
          </p:cNvSpPr>
          <p:nvPr>
            <p:ph type="body" idx="4294967295"/>
          </p:nvPr>
        </p:nvSpPr>
        <p:spPr>
          <a:xfrm>
            <a:off x="1163638" y="1419709"/>
            <a:ext cx="9921944" cy="5170005"/>
          </a:xfrm>
        </p:spPr>
        <p:txBody>
          <a:bodyPr>
            <a:normAutofit/>
          </a:bodyPr>
          <a:lstStyle/>
          <a:p>
            <a:r>
              <a:rPr lang="en-US" altLang="zh-CN" sz="2800" dirty="0">
                <a:solidFill>
                  <a:srgbClr val="FF0000"/>
                </a:solidFill>
              </a:rPr>
              <a:t>Set-Intersection Operation</a:t>
            </a:r>
          </a:p>
          <a:p>
            <a:pPr lvl="1"/>
            <a:endParaRPr lang="en-US" altLang="zh-CN" sz="2000" b="1" dirty="0"/>
          </a:p>
          <a:p>
            <a:pPr lvl="1"/>
            <a:r>
              <a:rPr lang="zh-CN" altLang="zh-CN" sz="2000" b="1" dirty="0"/>
              <a:t>例</a:t>
            </a:r>
            <a:r>
              <a:rPr lang="zh-CN" altLang="zh-CN" sz="2000" dirty="0"/>
              <a:t>：找出在</a:t>
            </a:r>
            <a:r>
              <a:rPr lang="en-US" altLang="zh-CN" sz="2000" dirty="0"/>
              <a:t>2009</a:t>
            </a:r>
            <a:r>
              <a:rPr lang="zh-CN" altLang="zh-CN" sz="2000" dirty="0"/>
              <a:t>年秋季和</a:t>
            </a:r>
            <a:r>
              <a:rPr lang="en-US" altLang="zh-CN" sz="2000" dirty="0"/>
              <a:t>201 0</a:t>
            </a:r>
            <a:r>
              <a:rPr lang="zh-CN" altLang="zh-CN" sz="2000" dirty="0"/>
              <a:t>年春季都开设的课程。</a:t>
            </a:r>
          </a:p>
          <a:p>
            <a:pPr lvl="2"/>
            <a:endParaRPr lang="en-US" altLang="zh-CN" sz="1800" dirty="0"/>
          </a:p>
          <a:p>
            <a:pPr lvl="2"/>
            <a:r>
              <a:rPr lang="zh-CN" altLang="zh-CN" sz="1800" dirty="0"/>
              <a:t>第一步：找出</a:t>
            </a:r>
            <a:r>
              <a:rPr lang="en-US" altLang="zh-CN" sz="1800" dirty="0"/>
              <a:t>2009</a:t>
            </a:r>
            <a:r>
              <a:rPr lang="zh-CN" altLang="zh-CN" sz="1800" dirty="0"/>
              <a:t>年秋季学期开设的所有课程的集合</a:t>
            </a:r>
          </a:p>
          <a:p>
            <a:pPr lvl="1">
              <a:buFont typeface="Wingdings" panose="05000000000000000000" pitchFamily="2" charset="2"/>
              <a:buNone/>
            </a:pPr>
            <a:r>
              <a:rPr lang="en-US" altLang="zh-CN" dirty="0"/>
              <a:t>  </a:t>
            </a:r>
            <a:r>
              <a:rPr lang="zh-CN" altLang="en-US" dirty="0"/>
              <a:t>                </a:t>
            </a:r>
            <a:r>
              <a:rPr lang="en-US" altLang="zh-CN" dirty="0"/>
              <a:t>  </a:t>
            </a:r>
            <a:r>
              <a:rPr lang="en-US" altLang="zh-CN" dirty="0">
                <a:sym typeface="Symbol" panose="05050102010706020507" pitchFamily="18" charset="2"/>
              </a:rPr>
              <a:t></a:t>
            </a:r>
            <a:r>
              <a:rPr lang="en-US" altLang="zh-CN" dirty="0"/>
              <a:t> </a:t>
            </a:r>
            <a:r>
              <a:rPr lang="en-US" altLang="zh-CN" baseline="-25000" dirty="0" err="1"/>
              <a:t>course_id</a:t>
            </a:r>
            <a:r>
              <a:rPr lang="en-US" altLang="zh-CN" baseline="-25000" dirty="0"/>
              <a:t> </a:t>
            </a:r>
            <a:r>
              <a:rPr lang="en-US" altLang="zh-CN" dirty="0"/>
              <a:t>(</a:t>
            </a:r>
            <a:r>
              <a:rPr lang="zh-CN" altLang="zh-CN" b="1" dirty="0"/>
              <a:t>σ</a:t>
            </a:r>
            <a:r>
              <a:rPr lang="en-US" altLang="zh-CN" baseline="-25000" dirty="0"/>
              <a:t>semester =“Fall” </a:t>
            </a:r>
            <a:r>
              <a:rPr lang="zh-CN" altLang="zh-CN" baseline="-25000" dirty="0"/>
              <a:t>∧ </a:t>
            </a:r>
            <a:r>
              <a:rPr lang="en-US" altLang="zh-CN" baseline="-25000" dirty="0"/>
              <a:t>year=2009 </a:t>
            </a:r>
            <a:r>
              <a:rPr lang="en-US" altLang="zh-CN" dirty="0"/>
              <a:t>(section))</a:t>
            </a:r>
          </a:p>
          <a:p>
            <a:pPr lvl="2"/>
            <a:r>
              <a:rPr lang="zh-CN" altLang="zh-CN" sz="1800" dirty="0"/>
              <a:t>第二步：找出</a:t>
            </a:r>
            <a:r>
              <a:rPr lang="en-US" altLang="zh-CN" sz="1800" dirty="0"/>
              <a:t>2010</a:t>
            </a:r>
            <a:r>
              <a:rPr lang="zh-CN" altLang="zh-CN" sz="1800" dirty="0"/>
              <a:t>年春季学期开设的所有课程的集合</a:t>
            </a:r>
          </a:p>
          <a:p>
            <a:pPr lvl="1">
              <a:buFont typeface="Wingdings" panose="05000000000000000000" pitchFamily="2" charset="2"/>
              <a:buNone/>
            </a:pPr>
            <a:r>
              <a:rPr lang="zh-CN" altLang="en-US" dirty="0">
                <a:sym typeface="Symbol" panose="05050102010706020507" pitchFamily="18" charset="2"/>
              </a:rPr>
              <a:t>                    </a:t>
            </a:r>
            <a:r>
              <a:rPr lang="en-US" altLang="zh-CN" dirty="0">
                <a:sym typeface="Symbol" panose="05050102010706020507" pitchFamily="18" charset="2"/>
              </a:rPr>
              <a:t></a:t>
            </a:r>
            <a:r>
              <a:rPr lang="en-US" altLang="zh-CN" dirty="0"/>
              <a:t> </a:t>
            </a:r>
            <a:r>
              <a:rPr lang="en-US" altLang="zh-CN" baseline="-25000" dirty="0" err="1"/>
              <a:t>course_id</a:t>
            </a:r>
            <a:r>
              <a:rPr lang="en-US" altLang="zh-CN" baseline="-25000" dirty="0"/>
              <a:t> </a:t>
            </a:r>
            <a:r>
              <a:rPr lang="en-US" altLang="zh-CN" dirty="0"/>
              <a:t>(</a:t>
            </a:r>
            <a:r>
              <a:rPr lang="zh-CN" altLang="zh-CN" b="1" dirty="0"/>
              <a:t>σ</a:t>
            </a:r>
            <a:r>
              <a:rPr lang="en-US" altLang="zh-CN" baseline="-25000" dirty="0"/>
              <a:t>semester =“Spring” </a:t>
            </a:r>
            <a:r>
              <a:rPr lang="zh-CN" altLang="zh-CN" baseline="-25000" dirty="0"/>
              <a:t>∧ </a:t>
            </a:r>
            <a:r>
              <a:rPr lang="en-US" altLang="zh-CN" baseline="-25000" dirty="0"/>
              <a:t>year=2010 </a:t>
            </a:r>
            <a:r>
              <a:rPr lang="en-US" altLang="zh-CN" dirty="0"/>
              <a:t>(section)</a:t>
            </a:r>
          </a:p>
          <a:p>
            <a:pPr lvl="2"/>
            <a:r>
              <a:rPr lang="zh-CN" altLang="en-US" sz="1800" dirty="0"/>
              <a:t>第三步：</a:t>
            </a:r>
            <a:r>
              <a:rPr lang="zh-CN" altLang="zh-CN" sz="1800" dirty="0"/>
              <a:t>把这两个集合交起来，就实现本题的查询</a:t>
            </a:r>
          </a:p>
          <a:p>
            <a:pPr lvl="1">
              <a:buFont typeface="Wingdings" panose="05000000000000000000" pitchFamily="2" charset="2"/>
              <a:buNone/>
            </a:pPr>
            <a:r>
              <a:rPr lang="zh-CN" altLang="en-US" dirty="0">
                <a:sym typeface="Symbol" panose="05050102010706020507" pitchFamily="18" charset="2"/>
              </a:rPr>
              <a:t>  </a:t>
            </a:r>
            <a:r>
              <a:rPr lang="en-US" altLang="zh-CN" dirty="0">
                <a:sym typeface="Symbol" panose="05050102010706020507" pitchFamily="18" charset="2"/>
              </a:rPr>
              <a:t></a:t>
            </a:r>
            <a:r>
              <a:rPr lang="en-US" altLang="zh-CN" dirty="0"/>
              <a:t> </a:t>
            </a:r>
            <a:r>
              <a:rPr lang="en-US" altLang="zh-CN" baseline="-25000" dirty="0" err="1"/>
              <a:t>course_id</a:t>
            </a:r>
            <a:r>
              <a:rPr lang="en-US" altLang="zh-CN" baseline="-25000" dirty="0"/>
              <a:t> </a:t>
            </a:r>
            <a:r>
              <a:rPr lang="en-US" altLang="zh-CN" dirty="0"/>
              <a:t>(</a:t>
            </a:r>
            <a:r>
              <a:rPr lang="zh-CN" altLang="zh-CN" b="1" dirty="0"/>
              <a:t>σ</a:t>
            </a:r>
            <a:r>
              <a:rPr lang="en-US" altLang="zh-CN" baseline="-25000" dirty="0"/>
              <a:t>semester=“Fall”</a:t>
            </a:r>
            <a:r>
              <a:rPr lang="zh-CN" altLang="zh-CN" baseline="-25000" dirty="0"/>
              <a:t>∧ </a:t>
            </a:r>
            <a:r>
              <a:rPr lang="en-US" altLang="zh-CN" baseline="-25000" dirty="0"/>
              <a:t>year=2009 </a:t>
            </a:r>
            <a:r>
              <a:rPr lang="en-US" altLang="zh-CN" dirty="0"/>
              <a:t>(section))    </a:t>
            </a:r>
            <a:r>
              <a:rPr lang="en-US" altLang="zh-CN" b="1" dirty="0">
                <a:solidFill>
                  <a:srgbClr val="FF0000"/>
                </a:solidFill>
                <a:sym typeface="Symbol" panose="05050102010706020507" pitchFamily="18" charset="2"/>
              </a:rPr>
              <a:t>   </a:t>
            </a:r>
            <a:r>
              <a:rPr lang="en-US" altLang="zh-CN" dirty="0">
                <a:sym typeface="Symbol" panose="05050102010706020507" pitchFamily="18" charset="2"/>
              </a:rPr>
              <a:t></a:t>
            </a:r>
            <a:r>
              <a:rPr lang="en-US" altLang="zh-CN" dirty="0"/>
              <a:t> </a:t>
            </a:r>
            <a:r>
              <a:rPr lang="en-US" altLang="zh-CN" baseline="-25000" dirty="0" err="1"/>
              <a:t>course_id</a:t>
            </a:r>
            <a:r>
              <a:rPr lang="en-US" altLang="zh-CN" baseline="-25000" dirty="0"/>
              <a:t> </a:t>
            </a:r>
            <a:r>
              <a:rPr lang="en-US" altLang="zh-CN" dirty="0"/>
              <a:t>(</a:t>
            </a:r>
            <a:r>
              <a:rPr lang="zh-CN" altLang="zh-CN" b="1" dirty="0"/>
              <a:t>σ</a:t>
            </a:r>
            <a:r>
              <a:rPr lang="en-US" altLang="zh-CN" baseline="-25000" dirty="0"/>
              <a:t>semester =“Spring” </a:t>
            </a:r>
            <a:r>
              <a:rPr lang="zh-CN" altLang="zh-CN" baseline="-25000" dirty="0"/>
              <a:t>∧ </a:t>
            </a:r>
            <a:r>
              <a:rPr lang="en-US" altLang="zh-CN" baseline="-25000" dirty="0"/>
              <a:t>year=2010 </a:t>
            </a:r>
            <a:r>
              <a:rPr lang="en-US" altLang="zh-CN" dirty="0"/>
              <a:t>(section)</a:t>
            </a:r>
          </a:p>
          <a:p>
            <a:pPr lvl="1">
              <a:buFont typeface="Wingdings" panose="05000000000000000000" pitchFamily="2" charset="2"/>
              <a:buNone/>
            </a:pPr>
            <a:endParaRPr lang="zh-CN" altLang="zh-CN" dirty="0"/>
          </a:p>
          <a:p>
            <a:pPr lvl="2"/>
            <a:r>
              <a:rPr lang="zh-CN" altLang="zh-CN" sz="2000" dirty="0"/>
              <a:t>查询</a:t>
            </a:r>
            <a:r>
              <a:rPr lang="zh-CN" altLang="en-US" sz="2000" dirty="0"/>
              <a:t>结果</a:t>
            </a:r>
            <a:r>
              <a:rPr lang="zh-CN" altLang="zh-CN" sz="2000" dirty="0"/>
              <a:t>如图</a:t>
            </a:r>
            <a:r>
              <a:rPr lang="en-US" altLang="zh-CN" sz="2000" dirty="0"/>
              <a:t>6-13 </a:t>
            </a:r>
            <a:r>
              <a:rPr lang="zh-CN" altLang="zh-CN" sz="2000" dirty="0"/>
              <a:t>所示</a:t>
            </a:r>
            <a:endParaRPr lang="en-US" altLang="zh-CN" sz="2000" dirty="0"/>
          </a:p>
        </p:txBody>
      </p:sp>
      <p:pic>
        <p:nvPicPr>
          <p:cNvPr id="47108" name="图片 3">
            <a:extLst>
              <a:ext uri="{FF2B5EF4-FFF2-40B4-BE49-F238E27FC236}">
                <a16:creationId xmlns:a16="http://schemas.microsoft.com/office/drawing/2014/main" id="{D3D9A5D0-0E14-4B24-9D56-A8DF909E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372" y="5545431"/>
            <a:ext cx="5491072" cy="968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431E7232-319C-4529-9AC6-ED29E5A53BFC}"/>
              </a:ext>
            </a:extLst>
          </p:cNvPr>
          <p:cNvPicPr>
            <a:picLocks noChangeAspect="1"/>
          </p:cNvPicPr>
          <p:nvPr/>
        </p:nvPicPr>
        <p:blipFill>
          <a:blip r:embed="rId4"/>
          <a:stretch>
            <a:fillRect/>
          </a:stretch>
        </p:blipFill>
        <p:spPr>
          <a:xfrm>
            <a:off x="8571748" y="1740906"/>
            <a:ext cx="2838579" cy="22638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C60D7B6-3F4B-4D25-BB18-00AC4BF4CFCB}"/>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48131" name="Rectangle 3">
            <a:extLst>
              <a:ext uri="{FF2B5EF4-FFF2-40B4-BE49-F238E27FC236}">
                <a16:creationId xmlns:a16="http://schemas.microsoft.com/office/drawing/2014/main" id="{4A09A481-2D99-47E2-B321-FD33D53E30F2}"/>
              </a:ext>
            </a:extLst>
          </p:cNvPr>
          <p:cNvSpPr>
            <a:spLocks noGrp="1" noChangeArrowheads="1"/>
          </p:cNvSpPr>
          <p:nvPr>
            <p:ph type="body" idx="4294967295"/>
          </p:nvPr>
        </p:nvSpPr>
        <p:spPr>
          <a:xfrm>
            <a:off x="538179" y="2060889"/>
            <a:ext cx="9144000" cy="4615119"/>
          </a:xfrm>
        </p:spPr>
        <p:txBody>
          <a:bodyPr/>
          <a:lstStyle/>
          <a:p>
            <a:r>
              <a:rPr lang="en-US" altLang="zh-CN" sz="3200" dirty="0">
                <a:solidFill>
                  <a:srgbClr val="FF0000"/>
                </a:solidFill>
              </a:rPr>
              <a:t>Natural-Join Operation</a:t>
            </a:r>
          </a:p>
          <a:p>
            <a:endParaRPr lang="en-US" altLang="zh-CN" sz="2400" dirty="0"/>
          </a:p>
          <a:p>
            <a:pPr lvl="1"/>
            <a:r>
              <a:rPr lang="en-US" altLang="zh-CN" sz="2400" dirty="0"/>
              <a:t>Example</a:t>
            </a:r>
          </a:p>
          <a:p>
            <a:pPr lvl="2"/>
            <a:endParaRPr lang="en-US" altLang="zh-CN" sz="2400" dirty="0"/>
          </a:p>
          <a:p>
            <a:pPr lvl="2"/>
            <a:r>
              <a:rPr lang="en-US" altLang="zh-CN" sz="2400" dirty="0"/>
              <a:t>Relation r, s:</a:t>
            </a:r>
          </a:p>
          <a:p>
            <a:pPr lvl="2"/>
            <a:endParaRPr lang="en-US" altLang="zh-CN" sz="2400" dirty="0"/>
          </a:p>
          <a:p>
            <a:pPr lvl="2">
              <a:buFont typeface="Monotype Sorts"/>
              <a:buNone/>
            </a:pPr>
            <a:endParaRPr lang="en-US" altLang="zh-CN" sz="2400" dirty="0"/>
          </a:p>
          <a:p>
            <a:pPr lvl="2">
              <a:buFont typeface="Monotype Sorts"/>
              <a:buNone/>
            </a:pPr>
            <a:endParaRPr lang="en-US" altLang="zh-CN" sz="2400" dirty="0"/>
          </a:p>
          <a:p>
            <a:pPr lvl="2"/>
            <a:r>
              <a:rPr lang="en-US" altLang="zh-CN" sz="2400" dirty="0"/>
              <a:t>r </a:t>
            </a:r>
            <a:r>
              <a:rPr lang="zh-CN" altLang="zh-CN" sz="2400" dirty="0"/>
              <a:t>⋈</a:t>
            </a:r>
            <a:r>
              <a:rPr lang="en-US" altLang="zh-CN" sz="2400" dirty="0">
                <a:sym typeface="Symbol" panose="05050102010706020507" pitchFamily="18" charset="2"/>
              </a:rPr>
              <a:t> s</a:t>
            </a:r>
            <a:endParaRPr lang="en-US" altLang="zh-CN" sz="2400" dirty="0"/>
          </a:p>
          <a:p>
            <a:pPr lvl="2"/>
            <a:endParaRPr lang="en-US" altLang="zh-CN" sz="1600" dirty="0"/>
          </a:p>
        </p:txBody>
      </p:sp>
      <p:pic>
        <p:nvPicPr>
          <p:cNvPr id="48132" name="Picture 7">
            <a:extLst>
              <a:ext uri="{FF2B5EF4-FFF2-40B4-BE49-F238E27FC236}">
                <a16:creationId xmlns:a16="http://schemas.microsoft.com/office/drawing/2014/main" id="{C0638619-CCA2-4176-8FC9-D8F096E84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810" y="3429000"/>
            <a:ext cx="2859502" cy="310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90E05BA1-500D-412A-A746-4A055C7DC74C}"/>
              </a:ext>
            </a:extLst>
          </p:cNvPr>
          <p:cNvPicPr>
            <a:picLocks noChangeAspect="1"/>
          </p:cNvPicPr>
          <p:nvPr/>
        </p:nvPicPr>
        <p:blipFill>
          <a:blip r:embed="rId4"/>
          <a:stretch>
            <a:fillRect/>
          </a:stretch>
        </p:blipFill>
        <p:spPr>
          <a:xfrm>
            <a:off x="5699461" y="1320812"/>
            <a:ext cx="5698168" cy="19017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607C3A4-726D-47F3-B7A4-5A4C258005CA}"/>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49155" name="Rectangle 3">
            <a:extLst>
              <a:ext uri="{FF2B5EF4-FFF2-40B4-BE49-F238E27FC236}">
                <a16:creationId xmlns:a16="http://schemas.microsoft.com/office/drawing/2014/main" id="{298F1C9C-48B6-484E-B4B0-3E2FFAB65FE7}"/>
              </a:ext>
            </a:extLst>
          </p:cNvPr>
          <p:cNvSpPr>
            <a:spLocks noGrp="1" noChangeArrowheads="1"/>
          </p:cNvSpPr>
          <p:nvPr>
            <p:ph type="body" idx="4294967295"/>
          </p:nvPr>
        </p:nvSpPr>
        <p:spPr>
          <a:xfrm>
            <a:off x="1104899" y="1893435"/>
            <a:ext cx="9980681" cy="4187769"/>
          </a:xfrm>
        </p:spPr>
        <p:txBody>
          <a:bodyPr/>
          <a:lstStyle/>
          <a:p>
            <a:r>
              <a:rPr lang="en-US" altLang="zh-CN" sz="2800" dirty="0">
                <a:solidFill>
                  <a:srgbClr val="FF0000"/>
                </a:solidFill>
              </a:rPr>
              <a:t>Natural-Join Operation</a:t>
            </a:r>
          </a:p>
          <a:p>
            <a:pPr lvl="1"/>
            <a:endParaRPr lang="en-US" altLang="zh-CN" dirty="0"/>
          </a:p>
          <a:p>
            <a:pPr lvl="1"/>
            <a:r>
              <a:rPr lang="en-US" altLang="zh-CN" sz="2400" dirty="0"/>
              <a:t>Notation:</a:t>
            </a:r>
            <a:r>
              <a:rPr lang="zh-CN" altLang="en-US" sz="2400" dirty="0"/>
              <a:t> </a:t>
            </a:r>
            <a:r>
              <a:rPr lang="en-US" altLang="zh-CN" sz="2400" dirty="0"/>
              <a:t>r </a:t>
            </a:r>
            <a:r>
              <a:rPr lang="zh-CN" altLang="zh-CN" sz="2400" dirty="0"/>
              <a:t>⋈</a:t>
            </a:r>
            <a:r>
              <a:rPr lang="en-US" altLang="zh-CN" sz="2400" dirty="0">
                <a:sym typeface="Symbol" panose="05050102010706020507" pitchFamily="18" charset="2"/>
              </a:rPr>
              <a:t> s</a:t>
            </a:r>
            <a:endParaRPr lang="en-US" altLang="zh-CN" sz="2400" dirty="0"/>
          </a:p>
          <a:p>
            <a:pPr lvl="1"/>
            <a:r>
              <a:rPr lang="zh-CN" altLang="en-US" sz="2400" dirty="0"/>
              <a:t> </a:t>
            </a:r>
            <a:r>
              <a:rPr lang="en-US" altLang="zh-CN" sz="2400" dirty="0"/>
              <a:t>Let r and s be relations on schemas R and S respectively. </a:t>
            </a:r>
            <a:br>
              <a:rPr lang="en-US" altLang="zh-CN" sz="2400" dirty="0"/>
            </a:br>
            <a:r>
              <a:rPr lang="en-US" altLang="zh-CN" sz="2400" dirty="0"/>
              <a:t>Then, r </a:t>
            </a:r>
            <a:r>
              <a:rPr lang="zh-CN" altLang="zh-CN" sz="2400" dirty="0"/>
              <a:t>⋈</a:t>
            </a:r>
            <a:r>
              <a:rPr lang="en-US" altLang="zh-CN" sz="2400" dirty="0">
                <a:sym typeface="Symbol" panose="05050102010706020507" pitchFamily="18" charset="2"/>
              </a:rPr>
              <a:t> s</a:t>
            </a:r>
            <a:r>
              <a:rPr lang="en-US" altLang="zh-CN" sz="2400" dirty="0"/>
              <a:t>  is a relation on schema R </a:t>
            </a:r>
            <a:r>
              <a:rPr lang="en-US" altLang="zh-CN" sz="2400" dirty="0">
                <a:sym typeface="Symbol" panose="05050102010706020507" pitchFamily="18" charset="2"/>
              </a:rPr>
              <a:t></a:t>
            </a:r>
            <a:r>
              <a:rPr lang="en-US" altLang="zh-CN" sz="2400" dirty="0"/>
              <a:t> S obtained as follows:</a:t>
            </a:r>
          </a:p>
          <a:p>
            <a:pPr lvl="2"/>
            <a:r>
              <a:rPr lang="en-US" altLang="zh-CN" sz="2000" dirty="0"/>
              <a:t>Consider each pair of tuples t</a:t>
            </a:r>
            <a:r>
              <a:rPr lang="en-US" altLang="zh-CN" sz="2000" baseline="-25000" dirty="0"/>
              <a:t>r</a:t>
            </a:r>
            <a:r>
              <a:rPr lang="en-US" altLang="zh-CN" sz="2000" dirty="0"/>
              <a:t> from r and </a:t>
            </a:r>
            <a:r>
              <a:rPr lang="en-US" altLang="zh-CN" sz="2000" dirty="0" err="1"/>
              <a:t>t</a:t>
            </a:r>
            <a:r>
              <a:rPr lang="en-US" altLang="zh-CN" sz="2000" baseline="-25000" dirty="0" err="1"/>
              <a:t>s</a:t>
            </a:r>
            <a:r>
              <a:rPr lang="en-US" altLang="zh-CN" sz="2000" dirty="0"/>
              <a:t> from s.  </a:t>
            </a:r>
          </a:p>
          <a:p>
            <a:pPr lvl="2"/>
            <a:r>
              <a:rPr lang="en-US" altLang="zh-CN" sz="2000" dirty="0"/>
              <a:t>If t</a:t>
            </a:r>
            <a:r>
              <a:rPr lang="en-US" altLang="zh-CN" sz="2000" baseline="-25000" dirty="0"/>
              <a:t>r</a:t>
            </a:r>
            <a:r>
              <a:rPr lang="en-US" altLang="zh-CN" sz="2000" dirty="0"/>
              <a:t> and </a:t>
            </a:r>
            <a:r>
              <a:rPr lang="en-US" altLang="zh-CN" sz="2000" dirty="0" err="1"/>
              <a:t>t</a:t>
            </a:r>
            <a:r>
              <a:rPr lang="en-US" altLang="zh-CN" sz="2000" baseline="-25000" dirty="0" err="1"/>
              <a:t>s</a:t>
            </a:r>
            <a:r>
              <a:rPr lang="en-US" altLang="zh-CN" sz="2000" dirty="0"/>
              <a:t> have the same value on each of the attributes in R </a:t>
            </a:r>
            <a:r>
              <a:rPr lang="en-US" altLang="zh-CN" sz="2000" dirty="0">
                <a:sym typeface="Symbol" panose="05050102010706020507" pitchFamily="18" charset="2"/>
              </a:rPr>
              <a:t></a:t>
            </a:r>
            <a:r>
              <a:rPr lang="en-US" altLang="zh-CN" sz="2000" dirty="0"/>
              <a:t> S, add a tuple t  to the result, where</a:t>
            </a:r>
          </a:p>
          <a:p>
            <a:pPr lvl="3"/>
            <a:r>
              <a:rPr lang="en-US" altLang="zh-CN" sz="2000" dirty="0"/>
              <a:t>t has the same value as t</a:t>
            </a:r>
            <a:r>
              <a:rPr lang="en-US" altLang="zh-CN" sz="2000" baseline="-25000" dirty="0"/>
              <a:t>r</a:t>
            </a:r>
            <a:r>
              <a:rPr lang="en-US" altLang="zh-CN" sz="2000" dirty="0"/>
              <a:t> on r</a:t>
            </a:r>
          </a:p>
          <a:p>
            <a:pPr lvl="3"/>
            <a:r>
              <a:rPr lang="en-US" altLang="zh-CN" sz="2000" dirty="0"/>
              <a:t>t has the same value as </a:t>
            </a:r>
            <a:r>
              <a:rPr lang="en-US" altLang="zh-CN" sz="2000" dirty="0" err="1"/>
              <a:t>t</a:t>
            </a:r>
            <a:r>
              <a:rPr lang="en-US" altLang="zh-CN" sz="2000" baseline="-25000" dirty="0" err="1"/>
              <a:t>s</a:t>
            </a:r>
            <a:r>
              <a:rPr lang="en-US" altLang="zh-CN" sz="2000" dirty="0"/>
              <a:t> on s</a:t>
            </a:r>
          </a:p>
        </p:txBody>
      </p:sp>
      <p:pic>
        <p:nvPicPr>
          <p:cNvPr id="4" name="图片 3">
            <a:extLst>
              <a:ext uri="{FF2B5EF4-FFF2-40B4-BE49-F238E27FC236}">
                <a16:creationId xmlns:a16="http://schemas.microsoft.com/office/drawing/2014/main" id="{3ABCF928-4610-4FBD-B77E-0843E4223094}"/>
              </a:ext>
            </a:extLst>
          </p:cNvPr>
          <p:cNvPicPr>
            <a:picLocks noChangeAspect="1"/>
          </p:cNvPicPr>
          <p:nvPr/>
        </p:nvPicPr>
        <p:blipFill>
          <a:blip r:embed="rId3"/>
          <a:stretch>
            <a:fillRect/>
          </a:stretch>
        </p:blipFill>
        <p:spPr>
          <a:xfrm>
            <a:off x="6095239" y="1407599"/>
            <a:ext cx="4400757" cy="14687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2AAA771-0D00-4516-8745-6AEA0A50013F}"/>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50179" name="Rectangle 3">
            <a:extLst>
              <a:ext uri="{FF2B5EF4-FFF2-40B4-BE49-F238E27FC236}">
                <a16:creationId xmlns:a16="http://schemas.microsoft.com/office/drawing/2014/main" id="{38F869A0-366A-4FA9-AD8D-C1682EBBAC6B}"/>
              </a:ext>
            </a:extLst>
          </p:cNvPr>
          <p:cNvSpPr>
            <a:spLocks noGrp="1" noChangeArrowheads="1"/>
          </p:cNvSpPr>
          <p:nvPr>
            <p:ph type="body" idx="4294967295"/>
          </p:nvPr>
        </p:nvSpPr>
        <p:spPr>
          <a:xfrm>
            <a:off x="1104900" y="1687134"/>
            <a:ext cx="9144000" cy="4868862"/>
          </a:xfrm>
        </p:spPr>
        <p:txBody>
          <a:bodyPr/>
          <a:lstStyle/>
          <a:p>
            <a:r>
              <a:rPr lang="en-US" altLang="zh-CN" sz="3200" dirty="0">
                <a:solidFill>
                  <a:srgbClr val="FF0000"/>
                </a:solidFill>
              </a:rPr>
              <a:t>Natural-Join Operation</a:t>
            </a:r>
          </a:p>
          <a:p>
            <a:pPr lvl="1"/>
            <a:r>
              <a:rPr lang="en-US" altLang="zh-CN" sz="2000" dirty="0"/>
              <a:t>Example:</a:t>
            </a:r>
          </a:p>
          <a:p>
            <a:pPr lvl="2">
              <a:buFont typeface="Monotype Sorts"/>
              <a:buNone/>
            </a:pPr>
            <a:r>
              <a:rPr lang="en-US" altLang="zh-CN" sz="2000" dirty="0"/>
              <a:t>R = (A, B, C, D)</a:t>
            </a:r>
          </a:p>
          <a:p>
            <a:pPr lvl="2">
              <a:buFont typeface="Monotype Sorts"/>
              <a:buNone/>
            </a:pPr>
            <a:r>
              <a:rPr lang="en-US" altLang="zh-CN" sz="2000" dirty="0"/>
              <a:t>S = (E, B, D)</a:t>
            </a:r>
          </a:p>
          <a:p>
            <a:pPr lvl="2"/>
            <a:endParaRPr lang="en-US" altLang="zh-CN" sz="2000" dirty="0"/>
          </a:p>
          <a:p>
            <a:pPr lvl="2"/>
            <a:r>
              <a:rPr lang="en-US" altLang="zh-CN" sz="2000" dirty="0"/>
              <a:t>Result schema = (A, B, C, D, E)</a:t>
            </a:r>
          </a:p>
          <a:p>
            <a:pPr lvl="2"/>
            <a:endParaRPr lang="en-US" altLang="zh-CN" sz="2000" dirty="0"/>
          </a:p>
          <a:p>
            <a:pPr lvl="2"/>
            <a:r>
              <a:rPr lang="en-US" altLang="zh-CN" sz="2000" dirty="0"/>
              <a:t>r </a:t>
            </a:r>
            <a:r>
              <a:rPr lang="zh-CN" altLang="zh-CN" sz="2000" dirty="0"/>
              <a:t>⋈</a:t>
            </a:r>
            <a:r>
              <a:rPr lang="en-US" altLang="zh-CN" sz="2000" dirty="0">
                <a:sym typeface="Symbol" panose="05050102010706020507" pitchFamily="18" charset="2"/>
              </a:rPr>
              <a:t> s</a:t>
            </a:r>
            <a:r>
              <a:rPr lang="en-US" altLang="zh-CN" sz="2000" dirty="0"/>
              <a:t> is defined as:</a:t>
            </a:r>
            <a:br>
              <a:rPr lang="en-US" altLang="zh-CN" sz="2000" dirty="0"/>
            </a:br>
            <a:r>
              <a:rPr lang="en-US" altLang="zh-CN" sz="2000" dirty="0"/>
              <a:t>      </a:t>
            </a:r>
            <a:r>
              <a:rPr lang="en-US" altLang="zh-CN" sz="2000" dirty="0">
                <a:sym typeface="Symbol" panose="05050102010706020507" pitchFamily="18" charset="2"/>
              </a:rPr>
              <a:t></a:t>
            </a:r>
            <a:r>
              <a:rPr lang="en-US" altLang="zh-CN" sz="2000" baseline="-25000" dirty="0" err="1"/>
              <a:t>r.A</a:t>
            </a:r>
            <a:r>
              <a:rPr lang="en-US" altLang="zh-CN" sz="2000" baseline="-25000" dirty="0"/>
              <a:t>, </a:t>
            </a:r>
            <a:r>
              <a:rPr lang="en-US" altLang="zh-CN" sz="2000" baseline="-25000" dirty="0" err="1"/>
              <a:t>r.B</a:t>
            </a:r>
            <a:r>
              <a:rPr lang="en-US" altLang="zh-CN" sz="2000" baseline="-25000" dirty="0"/>
              <a:t>, </a:t>
            </a:r>
            <a:r>
              <a:rPr lang="en-US" altLang="zh-CN" sz="2000" baseline="-25000" dirty="0" err="1"/>
              <a:t>r.C</a:t>
            </a:r>
            <a:r>
              <a:rPr lang="en-US" altLang="zh-CN" sz="2000" baseline="-25000" dirty="0"/>
              <a:t>, </a:t>
            </a:r>
            <a:r>
              <a:rPr lang="en-US" altLang="zh-CN" sz="2000" baseline="-25000" dirty="0" err="1"/>
              <a:t>r.D</a:t>
            </a:r>
            <a:r>
              <a:rPr lang="en-US" altLang="zh-CN" sz="2000" baseline="-25000" dirty="0"/>
              <a:t>, </a:t>
            </a:r>
            <a:r>
              <a:rPr lang="en-US" altLang="zh-CN" sz="2000" baseline="-25000" dirty="0" err="1"/>
              <a:t>s.E</a:t>
            </a:r>
            <a:r>
              <a:rPr lang="en-US" altLang="zh-CN" sz="2000" dirty="0"/>
              <a:t> (</a:t>
            </a:r>
            <a:r>
              <a:rPr lang="en-US" altLang="zh-CN" sz="2000" dirty="0">
                <a:sym typeface="Symbol" panose="05050102010706020507" pitchFamily="18" charset="2"/>
              </a:rPr>
              <a:t></a:t>
            </a:r>
            <a:r>
              <a:rPr lang="en-US" altLang="zh-CN" sz="2000" baseline="-25000" dirty="0" err="1"/>
              <a:t>r.B</a:t>
            </a:r>
            <a:r>
              <a:rPr lang="en-US" altLang="zh-CN" sz="2000" baseline="-25000" dirty="0"/>
              <a:t> = </a:t>
            </a:r>
            <a:r>
              <a:rPr lang="en-US" altLang="zh-CN" sz="2000" baseline="-25000" dirty="0" err="1"/>
              <a:t>s.B</a:t>
            </a:r>
            <a:r>
              <a:rPr lang="en-US" altLang="zh-CN" sz="2000" baseline="-25000" dirty="0"/>
              <a:t> </a:t>
            </a:r>
            <a:r>
              <a:rPr lang="en-US" altLang="zh-CN" sz="2000" baseline="-25000" dirty="0">
                <a:sym typeface="Symbol" panose="05050102010706020507" pitchFamily="18" charset="2"/>
              </a:rPr>
              <a:t></a:t>
            </a:r>
            <a:r>
              <a:rPr lang="en-US" altLang="zh-CN" sz="2000" baseline="-25000" dirty="0"/>
              <a:t> </a:t>
            </a:r>
            <a:r>
              <a:rPr lang="en-US" altLang="zh-CN" sz="2000" baseline="-25000" dirty="0" err="1"/>
              <a:t>r.D</a:t>
            </a:r>
            <a:r>
              <a:rPr lang="en-US" altLang="zh-CN" sz="2000" baseline="-25000" dirty="0"/>
              <a:t> = </a:t>
            </a:r>
            <a:r>
              <a:rPr lang="en-US" altLang="zh-CN" sz="2000" baseline="-25000" dirty="0" err="1"/>
              <a:t>s.D</a:t>
            </a:r>
            <a:r>
              <a:rPr lang="en-US" altLang="zh-CN" sz="2000" dirty="0"/>
              <a:t> (r  x  s))</a:t>
            </a:r>
          </a:p>
        </p:txBody>
      </p:sp>
      <p:pic>
        <p:nvPicPr>
          <p:cNvPr id="4" name="图片 3">
            <a:extLst>
              <a:ext uri="{FF2B5EF4-FFF2-40B4-BE49-F238E27FC236}">
                <a16:creationId xmlns:a16="http://schemas.microsoft.com/office/drawing/2014/main" id="{DFAE6ABF-2896-4889-A902-345775D3ED22}"/>
              </a:ext>
            </a:extLst>
          </p:cNvPr>
          <p:cNvPicPr>
            <a:picLocks noChangeAspect="1"/>
          </p:cNvPicPr>
          <p:nvPr/>
        </p:nvPicPr>
        <p:blipFill>
          <a:blip r:embed="rId3"/>
          <a:stretch>
            <a:fillRect/>
          </a:stretch>
        </p:blipFill>
        <p:spPr>
          <a:xfrm>
            <a:off x="6684825" y="1687134"/>
            <a:ext cx="4400757" cy="14687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C161D2B-30A4-4083-A445-C266221B103D}"/>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51203" name="Rectangle 3">
            <a:extLst>
              <a:ext uri="{FF2B5EF4-FFF2-40B4-BE49-F238E27FC236}">
                <a16:creationId xmlns:a16="http://schemas.microsoft.com/office/drawing/2014/main" id="{0FE8C5F8-E237-4996-8D4D-5D8B88E8F89D}"/>
              </a:ext>
            </a:extLst>
          </p:cNvPr>
          <p:cNvSpPr>
            <a:spLocks noGrp="1" noChangeArrowheads="1"/>
          </p:cNvSpPr>
          <p:nvPr>
            <p:ph type="body" idx="4294967295"/>
          </p:nvPr>
        </p:nvSpPr>
        <p:spPr>
          <a:xfrm>
            <a:off x="993775" y="1912938"/>
            <a:ext cx="5435600" cy="4868862"/>
          </a:xfrm>
        </p:spPr>
        <p:txBody>
          <a:bodyPr/>
          <a:lstStyle/>
          <a:p>
            <a:r>
              <a:rPr lang="en-US" altLang="zh-CN" sz="2400" dirty="0">
                <a:solidFill>
                  <a:srgbClr val="FF0000"/>
                </a:solidFill>
              </a:rPr>
              <a:t>Natural-Join Operation</a:t>
            </a:r>
          </a:p>
          <a:p>
            <a:pPr lvl="1"/>
            <a:endParaRPr lang="en-US" altLang="zh-CN" sz="2000" dirty="0"/>
          </a:p>
          <a:p>
            <a:pPr lvl="1"/>
            <a:r>
              <a:rPr lang="zh-CN" altLang="en-US" sz="2000" dirty="0"/>
              <a:t>例：</a:t>
            </a:r>
            <a:r>
              <a:rPr lang="en-US" altLang="zh-CN" sz="2000" dirty="0"/>
              <a:t>r= instructor </a:t>
            </a:r>
            <a:r>
              <a:rPr lang="zh-CN" altLang="zh-CN" sz="2000" b="1" dirty="0"/>
              <a:t>⋈</a:t>
            </a:r>
            <a:r>
              <a:rPr lang="zh-CN" altLang="zh-CN" sz="2000" dirty="0"/>
              <a:t> </a:t>
            </a:r>
            <a:r>
              <a:rPr lang="en-US" altLang="zh-CN" sz="2000" dirty="0"/>
              <a:t>teaches</a:t>
            </a:r>
          </a:p>
          <a:p>
            <a:pPr lvl="1"/>
            <a:endParaRPr lang="en-US" altLang="zh-CN" sz="2000" dirty="0"/>
          </a:p>
          <a:p>
            <a:pPr lvl="1"/>
            <a:endParaRPr lang="en-US" altLang="zh-CN" sz="2000" dirty="0"/>
          </a:p>
          <a:p>
            <a:pPr lvl="1"/>
            <a:endParaRPr lang="en-US" altLang="zh-CN" sz="2000" dirty="0"/>
          </a:p>
          <a:p>
            <a:pPr lvl="1"/>
            <a:r>
              <a:rPr lang="zh-CN" altLang="zh-CN" sz="2000" dirty="0"/>
              <a:t>注意</a:t>
            </a:r>
            <a:r>
              <a:rPr lang="en-US" altLang="zh-CN" sz="2000" dirty="0"/>
              <a:t>1</a:t>
            </a:r>
            <a:r>
              <a:rPr lang="zh-CN" altLang="zh-CN" sz="2000" dirty="0"/>
              <a:t>： 我们并不重复记录那些在两个关系的模式中都出现的属性。</a:t>
            </a:r>
          </a:p>
          <a:p>
            <a:pPr lvl="1"/>
            <a:r>
              <a:rPr lang="zh-CN" altLang="zh-CN" sz="2000" dirty="0"/>
              <a:t>注意</a:t>
            </a:r>
            <a:r>
              <a:rPr lang="en-US" altLang="zh-CN" sz="2000" dirty="0"/>
              <a:t>2</a:t>
            </a:r>
            <a:r>
              <a:rPr lang="zh-CN" altLang="en-US" sz="2000" dirty="0"/>
              <a:t>：</a:t>
            </a:r>
            <a:r>
              <a:rPr lang="zh-CN" altLang="en-US" sz="2000" b="1" dirty="0">
                <a:solidFill>
                  <a:srgbClr val="0070C0"/>
                </a:solidFill>
              </a:rPr>
              <a:t>自然连接结果</a:t>
            </a:r>
            <a:r>
              <a:rPr lang="zh-CN" altLang="zh-CN" sz="2000" b="1" dirty="0">
                <a:solidFill>
                  <a:srgbClr val="0070C0"/>
                </a:solidFill>
              </a:rPr>
              <a:t>属性</a:t>
            </a:r>
            <a:r>
              <a:rPr lang="zh-CN" altLang="en-US" sz="2000" dirty="0">
                <a:solidFill>
                  <a:srgbClr val="FF0000"/>
                </a:solidFill>
              </a:rPr>
              <a:t>出现</a:t>
            </a:r>
            <a:r>
              <a:rPr lang="zh-CN" altLang="zh-CN" sz="2000" dirty="0">
                <a:solidFill>
                  <a:srgbClr val="FF0000"/>
                </a:solidFill>
              </a:rPr>
              <a:t>的顺序</a:t>
            </a:r>
            <a:endParaRPr lang="zh-CN" altLang="zh-CN" sz="2000" dirty="0"/>
          </a:p>
          <a:p>
            <a:pPr lvl="2"/>
            <a:r>
              <a:rPr lang="zh-CN" altLang="zh-CN" sz="1600" dirty="0"/>
              <a:t>排在最前面的是</a:t>
            </a:r>
            <a:r>
              <a:rPr lang="zh-CN" altLang="zh-CN" sz="1600" dirty="0">
                <a:solidFill>
                  <a:srgbClr val="7030A0"/>
                </a:solidFill>
              </a:rPr>
              <a:t>两个关系模式的相同属性</a:t>
            </a:r>
          </a:p>
          <a:p>
            <a:pPr lvl="2"/>
            <a:r>
              <a:rPr lang="zh-CN" altLang="zh-CN" sz="1600" dirty="0"/>
              <a:t>其次是</a:t>
            </a:r>
            <a:r>
              <a:rPr lang="zh-CN" altLang="zh-CN" sz="1600" dirty="0">
                <a:solidFill>
                  <a:srgbClr val="7030A0"/>
                </a:solidFill>
              </a:rPr>
              <a:t>只属于第一个关系模式的属性</a:t>
            </a:r>
            <a:endParaRPr lang="zh-CN" altLang="zh-CN" sz="1600" dirty="0"/>
          </a:p>
          <a:p>
            <a:pPr lvl="2"/>
            <a:r>
              <a:rPr lang="zh-CN" altLang="zh-CN" sz="1600" dirty="0"/>
              <a:t>最后是</a:t>
            </a:r>
            <a:r>
              <a:rPr lang="zh-CN" altLang="zh-CN" sz="1600" dirty="0">
                <a:solidFill>
                  <a:srgbClr val="7030A0"/>
                </a:solidFill>
              </a:rPr>
              <a:t>只属于第二个关系模式的属性</a:t>
            </a:r>
            <a:endParaRPr lang="zh-CN" altLang="zh-CN" sz="1600" dirty="0"/>
          </a:p>
          <a:p>
            <a:pPr lvl="1"/>
            <a:endParaRPr lang="en-US" altLang="zh-CN" dirty="0"/>
          </a:p>
        </p:txBody>
      </p:sp>
      <p:pic>
        <p:nvPicPr>
          <p:cNvPr id="51204" name="图片 3">
            <a:extLst>
              <a:ext uri="{FF2B5EF4-FFF2-40B4-BE49-F238E27FC236}">
                <a16:creationId xmlns:a16="http://schemas.microsoft.com/office/drawing/2014/main" id="{24C0D9D2-4449-4F3B-BED4-0E5901DC2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663" y="1700213"/>
            <a:ext cx="24701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图片 4">
            <a:extLst>
              <a:ext uri="{FF2B5EF4-FFF2-40B4-BE49-F238E27FC236}">
                <a16:creationId xmlns:a16="http://schemas.microsoft.com/office/drawing/2014/main" id="{26E0F52B-8F69-4201-94B9-BB3EBEDF60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9600" y="1700214"/>
            <a:ext cx="24384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图片 5">
            <a:extLst>
              <a:ext uri="{FF2B5EF4-FFF2-40B4-BE49-F238E27FC236}">
                <a16:creationId xmlns:a16="http://schemas.microsoft.com/office/drawing/2014/main" id="{E4C40B87-40FC-4300-8F5A-9B42EFC25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9450" y="4076700"/>
            <a:ext cx="3638550"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42E4BB04-DD19-42B3-9ADA-4706DA78CE7A}"/>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52227" name="Rectangle 3">
            <a:extLst>
              <a:ext uri="{FF2B5EF4-FFF2-40B4-BE49-F238E27FC236}">
                <a16:creationId xmlns:a16="http://schemas.microsoft.com/office/drawing/2014/main" id="{5E81DACC-E843-410C-936D-691EA4624B68}"/>
              </a:ext>
            </a:extLst>
          </p:cNvPr>
          <p:cNvSpPr>
            <a:spLocks noGrp="1" noChangeArrowheads="1"/>
          </p:cNvSpPr>
          <p:nvPr>
            <p:ph type="body" idx="4294967295"/>
          </p:nvPr>
        </p:nvSpPr>
        <p:spPr>
          <a:xfrm>
            <a:off x="1104900" y="1557338"/>
            <a:ext cx="5346234" cy="4868862"/>
          </a:xfrm>
        </p:spPr>
        <p:txBody>
          <a:bodyPr/>
          <a:lstStyle/>
          <a:p>
            <a:r>
              <a:rPr lang="en-US" altLang="zh-CN" sz="2400" dirty="0">
                <a:solidFill>
                  <a:srgbClr val="FF0000"/>
                </a:solidFill>
              </a:rPr>
              <a:t>Natural-Join Operation</a:t>
            </a:r>
          </a:p>
          <a:p>
            <a:pPr lvl="1"/>
            <a:endParaRPr lang="en-US" altLang="zh-CN" sz="2000" dirty="0"/>
          </a:p>
          <a:p>
            <a:pPr lvl="1"/>
            <a:r>
              <a:rPr lang="zh-CN" altLang="zh-CN" sz="2000" b="1" dirty="0"/>
              <a:t>例：</a:t>
            </a:r>
            <a:r>
              <a:rPr lang="zh-CN" altLang="zh-CN" sz="2000" dirty="0"/>
              <a:t>找出所有教师的姓名，连同他们教的所有课程的</a:t>
            </a:r>
            <a:r>
              <a:rPr lang="en-US" altLang="zh-CN" sz="2000" dirty="0" err="1"/>
              <a:t>course_id</a:t>
            </a:r>
            <a:endParaRPr lang="zh-CN" altLang="zh-CN" sz="2000" dirty="0"/>
          </a:p>
          <a:p>
            <a:pPr lvl="1">
              <a:buFont typeface="Wingdings" panose="05000000000000000000" pitchFamily="2" charset="2"/>
              <a:buNone/>
            </a:pPr>
            <a:r>
              <a:rPr lang="en-US" altLang="zh-CN" sz="2000" dirty="0"/>
              <a:t> </a:t>
            </a:r>
          </a:p>
          <a:p>
            <a:pPr lvl="1">
              <a:buFont typeface="Wingdings" panose="05000000000000000000" pitchFamily="2" charset="2"/>
              <a:buNone/>
            </a:pPr>
            <a:r>
              <a:rPr lang="en-US" altLang="zh-CN" sz="2000" dirty="0">
                <a:sym typeface="Symbol" panose="05050102010706020507" pitchFamily="18" charset="2"/>
              </a:rPr>
              <a:t></a:t>
            </a:r>
            <a:r>
              <a:rPr lang="en-US" altLang="zh-CN" sz="2000" dirty="0"/>
              <a:t> </a:t>
            </a:r>
            <a:r>
              <a:rPr lang="en-US" altLang="zh-CN" sz="2000" baseline="-25000" dirty="0"/>
              <a:t>name, </a:t>
            </a:r>
            <a:r>
              <a:rPr lang="en-US" altLang="zh-CN" sz="2000" baseline="-25000" dirty="0" err="1"/>
              <a:t>course_id</a:t>
            </a:r>
            <a:r>
              <a:rPr lang="en-US" altLang="zh-CN" sz="2000" baseline="-25000" dirty="0"/>
              <a:t> </a:t>
            </a:r>
            <a:r>
              <a:rPr lang="zh-CN" altLang="zh-CN" sz="2000" dirty="0"/>
              <a:t>（</a:t>
            </a:r>
            <a:r>
              <a:rPr lang="en-US" altLang="zh-CN" sz="2000" dirty="0"/>
              <a:t>instructor </a:t>
            </a:r>
            <a:r>
              <a:rPr lang="zh-CN" altLang="zh-CN" sz="2000" b="1" dirty="0"/>
              <a:t>⋈</a:t>
            </a:r>
            <a:r>
              <a:rPr lang="zh-CN" altLang="zh-CN" sz="2000" dirty="0"/>
              <a:t> </a:t>
            </a:r>
            <a:r>
              <a:rPr lang="en-US" altLang="zh-CN" sz="2000" dirty="0"/>
              <a:t>teaches</a:t>
            </a:r>
            <a:r>
              <a:rPr lang="zh-CN" altLang="zh-CN" sz="2000" dirty="0"/>
              <a:t>）</a:t>
            </a:r>
          </a:p>
          <a:p>
            <a:pPr lvl="1">
              <a:buFont typeface="Wingdings" panose="05000000000000000000" pitchFamily="2" charset="2"/>
              <a:buNone/>
            </a:pPr>
            <a:r>
              <a:rPr lang="en-US" altLang="zh-CN" sz="2000" dirty="0"/>
              <a:t> </a:t>
            </a:r>
            <a:endParaRPr lang="zh-CN" altLang="zh-CN" sz="2000" dirty="0"/>
          </a:p>
        </p:txBody>
      </p:sp>
      <p:pic>
        <p:nvPicPr>
          <p:cNvPr id="52228" name="图片 6">
            <a:extLst>
              <a:ext uri="{FF2B5EF4-FFF2-40B4-BE49-F238E27FC236}">
                <a16:creationId xmlns:a16="http://schemas.microsoft.com/office/drawing/2014/main" id="{8043A256-EFE4-4B07-91EE-59BDB36421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053" y="2319346"/>
            <a:ext cx="1869461" cy="16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图片 7">
            <a:extLst>
              <a:ext uri="{FF2B5EF4-FFF2-40B4-BE49-F238E27FC236}">
                <a16:creationId xmlns:a16="http://schemas.microsoft.com/office/drawing/2014/main" id="{741325D5-3ADE-42C6-91C2-7A6A65E23D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6433" y="1613964"/>
            <a:ext cx="2438400"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图片 8">
            <a:extLst>
              <a:ext uri="{FF2B5EF4-FFF2-40B4-BE49-F238E27FC236}">
                <a16:creationId xmlns:a16="http://schemas.microsoft.com/office/drawing/2014/main" id="{550348ED-3691-4CC9-907F-2955C6848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592" y="3991769"/>
            <a:ext cx="2832100" cy="24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4857BF8-3E3A-4795-92BE-285A274F4FBD}"/>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53251" name="Rectangle 3">
            <a:extLst>
              <a:ext uri="{FF2B5EF4-FFF2-40B4-BE49-F238E27FC236}">
                <a16:creationId xmlns:a16="http://schemas.microsoft.com/office/drawing/2014/main" id="{B9999A32-483C-4FC0-8BE5-3F89E81E75AA}"/>
              </a:ext>
            </a:extLst>
          </p:cNvPr>
          <p:cNvSpPr>
            <a:spLocks noGrp="1" noChangeArrowheads="1"/>
          </p:cNvSpPr>
          <p:nvPr>
            <p:ph type="body" idx="4294967295"/>
          </p:nvPr>
        </p:nvSpPr>
        <p:spPr>
          <a:xfrm>
            <a:off x="460766" y="1622696"/>
            <a:ext cx="9918234" cy="4868862"/>
          </a:xfrm>
        </p:spPr>
        <p:txBody>
          <a:bodyPr/>
          <a:lstStyle/>
          <a:p>
            <a:r>
              <a:rPr lang="en-US" altLang="zh-CN" sz="2400" dirty="0">
                <a:solidFill>
                  <a:srgbClr val="FF0000"/>
                </a:solidFill>
              </a:rPr>
              <a:t>Natural-Join</a:t>
            </a:r>
            <a:r>
              <a:rPr lang="zh-CN" altLang="zh-CN" sz="2400" b="1" dirty="0">
                <a:solidFill>
                  <a:srgbClr val="FF0000"/>
                </a:solidFill>
              </a:rPr>
              <a:t>的形式化定义</a:t>
            </a:r>
            <a:endParaRPr lang="en-US" altLang="zh-CN" sz="2400" b="1" dirty="0">
              <a:solidFill>
                <a:srgbClr val="FF0000"/>
              </a:solidFill>
            </a:endParaRPr>
          </a:p>
          <a:p>
            <a:pPr lvl="1"/>
            <a:r>
              <a:rPr lang="zh-CN" altLang="zh-CN" sz="2000" dirty="0"/>
              <a:t>考虑两个关系模式</a:t>
            </a:r>
            <a:r>
              <a:rPr lang="en-US" altLang="zh-CN" sz="2000" dirty="0"/>
              <a:t>R </a:t>
            </a:r>
            <a:r>
              <a:rPr lang="zh-CN" altLang="zh-CN" sz="2000" dirty="0"/>
              <a:t>和</a:t>
            </a:r>
            <a:r>
              <a:rPr lang="en-US" altLang="zh-CN" sz="2000" dirty="0"/>
              <a:t>S </a:t>
            </a:r>
            <a:r>
              <a:rPr lang="zh-CN" altLang="zh-CN" sz="2000" dirty="0"/>
              <a:t>，当然，它们都是属性名的一个列表。</a:t>
            </a:r>
            <a:endParaRPr lang="en-US" altLang="zh-CN" sz="2000" dirty="0"/>
          </a:p>
          <a:p>
            <a:pPr lvl="1"/>
            <a:endParaRPr lang="en-US" altLang="zh-CN" sz="2000" dirty="0"/>
          </a:p>
          <a:p>
            <a:pPr lvl="1"/>
            <a:r>
              <a:rPr lang="zh-CN" altLang="zh-CN" sz="2000" dirty="0"/>
              <a:t>如果我们认为模式是集合而不是列表，我们可以用：</a:t>
            </a:r>
          </a:p>
          <a:p>
            <a:pPr lvl="1">
              <a:buFont typeface="Wingdings" panose="05000000000000000000" pitchFamily="2" charset="2"/>
              <a:buNone/>
            </a:pPr>
            <a:r>
              <a:rPr lang="en-US" altLang="zh-CN" sz="2000" dirty="0"/>
              <a:t> </a:t>
            </a:r>
            <a:endParaRPr lang="zh-CN" altLang="zh-CN" sz="2000" dirty="0"/>
          </a:p>
          <a:p>
            <a:pPr lvl="2"/>
            <a:r>
              <a:rPr lang="en-US" altLang="zh-CN" sz="2000" b="1" dirty="0"/>
              <a:t>R </a:t>
            </a:r>
            <a:r>
              <a:rPr lang="en-US" altLang="zh-CN" sz="2000" b="1" dirty="0">
                <a:sym typeface="Symbol" panose="05050102010706020507" pitchFamily="18" charset="2"/>
              </a:rPr>
              <a:t></a:t>
            </a:r>
            <a:r>
              <a:rPr lang="en-US" altLang="zh-CN" sz="2000" b="1" dirty="0"/>
              <a:t> S </a:t>
            </a:r>
            <a:r>
              <a:rPr lang="zh-CN" altLang="zh-CN" sz="2000" dirty="0"/>
              <a:t>表示同时出现在</a:t>
            </a:r>
            <a:r>
              <a:rPr lang="en-US" altLang="zh-CN" sz="2000" dirty="0"/>
              <a:t>R </a:t>
            </a:r>
            <a:r>
              <a:rPr lang="zh-CN" altLang="zh-CN" sz="2000" dirty="0"/>
              <a:t>和</a:t>
            </a:r>
            <a:r>
              <a:rPr lang="en-US" altLang="zh-CN" sz="2000" dirty="0"/>
              <a:t>S </a:t>
            </a:r>
            <a:r>
              <a:rPr lang="zh-CN" altLang="zh-CN" sz="2000" dirty="0"/>
              <a:t>中的那些属性名</a:t>
            </a:r>
          </a:p>
          <a:p>
            <a:pPr lvl="2"/>
            <a:r>
              <a:rPr lang="en-US" altLang="zh-CN" sz="2000" b="1" dirty="0"/>
              <a:t>R </a:t>
            </a:r>
            <a:r>
              <a:rPr lang="en-US" altLang="zh-CN" sz="2000" b="1" dirty="0">
                <a:sym typeface="Symbol" panose="05050102010706020507" pitchFamily="18" charset="2"/>
              </a:rPr>
              <a:t></a:t>
            </a:r>
            <a:r>
              <a:rPr lang="en-US" altLang="zh-CN" sz="2000" b="1" dirty="0"/>
              <a:t> S </a:t>
            </a:r>
            <a:r>
              <a:rPr lang="zh-CN" altLang="zh-CN" sz="2000" dirty="0"/>
              <a:t>表示出现在</a:t>
            </a:r>
            <a:r>
              <a:rPr lang="en-US" altLang="zh-CN" sz="2000" dirty="0"/>
              <a:t>R </a:t>
            </a:r>
            <a:r>
              <a:rPr lang="zh-CN" altLang="zh-CN" sz="2000" dirty="0"/>
              <a:t>中或</a:t>
            </a:r>
            <a:r>
              <a:rPr lang="en-US" altLang="zh-CN" sz="2000" dirty="0"/>
              <a:t>S </a:t>
            </a:r>
            <a:r>
              <a:rPr lang="zh-CN" altLang="zh-CN" sz="2000" dirty="0"/>
              <a:t>中或在二者中都出现的那些属性名。</a:t>
            </a:r>
          </a:p>
          <a:p>
            <a:pPr lvl="2"/>
            <a:r>
              <a:rPr lang="zh-CN" altLang="zh-CN" sz="2000" dirty="0"/>
              <a:t>出现在</a:t>
            </a:r>
            <a:r>
              <a:rPr lang="en-US" altLang="zh-CN" sz="2000" dirty="0"/>
              <a:t>R </a:t>
            </a:r>
            <a:r>
              <a:rPr lang="zh-CN" altLang="zh-CN" sz="2000" dirty="0"/>
              <a:t>中而不出现在</a:t>
            </a:r>
            <a:r>
              <a:rPr lang="en-US" altLang="zh-CN" sz="2000" dirty="0"/>
              <a:t>S</a:t>
            </a:r>
            <a:r>
              <a:rPr lang="zh-CN" altLang="zh-CN" sz="2000" dirty="0"/>
              <a:t>中的属性名用</a:t>
            </a:r>
            <a:r>
              <a:rPr lang="zh-CN" altLang="en-US" sz="2000" dirty="0"/>
              <a:t> </a:t>
            </a:r>
            <a:r>
              <a:rPr lang="en-US" altLang="zh-CN" sz="2000" b="1" dirty="0"/>
              <a:t>R - S </a:t>
            </a:r>
            <a:r>
              <a:rPr lang="zh-CN" altLang="zh-CN" sz="2000" dirty="0"/>
              <a:t>表示</a:t>
            </a:r>
          </a:p>
          <a:p>
            <a:pPr lvl="2"/>
            <a:r>
              <a:rPr lang="zh-CN" altLang="zh-CN" sz="2000" dirty="0"/>
              <a:t>出现在</a:t>
            </a:r>
            <a:r>
              <a:rPr lang="en-US" altLang="zh-CN" sz="2000" dirty="0"/>
              <a:t>S </a:t>
            </a:r>
            <a:r>
              <a:rPr lang="zh-CN" altLang="zh-CN" sz="2000" dirty="0"/>
              <a:t>中而不出现在</a:t>
            </a:r>
            <a:r>
              <a:rPr lang="en-US" altLang="zh-CN" sz="2000" dirty="0"/>
              <a:t>R </a:t>
            </a:r>
            <a:r>
              <a:rPr lang="zh-CN" altLang="zh-CN" sz="2000" dirty="0"/>
              <a:t>中的属性名用</a:t>
            </a:r>
            <a:r>
              <a:rPr lang="en-US" altLang="zh-CN" sz="2000" b="1" dirty="0"/>
              <a:t>S - R </a:t>
            </a:r>
            <a:r>
              <a:rPr lang="zh-CN" altLang="zh-CN" sz="2000" dirty="0"/>
              <a:t>表示</a:t>
            </a:r>
            <a:endParaRPr lang="en-US" altLang="zh-CN" sz="2000" dirty="0"/>
          </a:p>
          <a:p>
            <a:pPr lvl="2">
              <a:buFont typeface="Wingdings" panose="05000000000000000000" pitchFamily="2" charset="2"/>
              <a:buNone/>
            </a:pPr>
            <a:r>
              <a:rPr lang="en-US" altLang="zh-CN" sz="2000" dirty="0"/>
              <a:t> </a:t>
            </a:r>
            <a:endParaRPr lang="zh-CN" altLang="zh-CN" sz="2000" dirty="0"/>
          </a:p>
          <a:p>
            <a:pPr lvl="2"/>
            <a:r>
              <a:rPr lang="zh-CN" altLang="zh-CN" sz="2000" dirty="0">
                <a:solidFill>
                  <a:srgbClr val="FF0000"/>
                </a:solidFill>
              </a:rPr>
              <a:t>注意</a:t>
            </a:r>
            <a:r>
              <a:rPr lang="zh-CN" altLang="en-US" sz="2000" dirty="0">
                <a:solidFill>
                  <a:srgbClr val="FF0000"/>
                </a:solidFill>
              </a:rPr>
              <a:t>：</a:t>
            </a:r>
            <a:r>
              <a:rPr lang="zh-CN" altLang="en-US" sz="2000" dirty="0"/>
              <a:t>以上</a:t>
            </a:r>
            <a:r>
              <a:rPr lang="zh-CN" altLang="zh-CN" sz="2000" dirty="0"/>
              <a:t>的并、交、差运算都是</a:t>
            </a:r>
            <a:r>
              <a:rPr lang="zh-CN" altLang="en-US" sz="2000" dirty="0">
                <a:solidFill>
                  <a:srgbClr val="0070C0"/>
                </a:solidFill>
              </a:rPr>
              <a:t>在</a:t>
            </a:r>
            <a:r>
              <a:rPr lang="zh-CN" altLang="zh-CN" sz="2000" dirty="0">
                <a:solidFill>
                  <a:srgbClr val="0070C0"/>
                </a:solidFill>
              </a:rPr>
              <a:t>属性的集合上</a:t>
            </a:r>
            <a:r>
              <a:rPr lang="zh-CN" altLang="en-US" sz="2000" dirty="0">
                <a:solidFill>
                  <a:srgbClr val="0070C0"/>
                </a:solidFill>
              </a:rPr>
              <a:t>进行</a:t>
            </a:r>
            <a:r>
              <a:rPr lang="zh-CN" altLang="zh-CN" sz="2000" dirty="0">
                <a:solidFill>
                  <a:srgbClr val="0070C0"/>
                </a:solidFill>
              </a:rPr>
              <a:t>的</a:t>
            </a:r>
            <a:endParaRPr lang="zh-CN" altLang="zh-CN" sz="2000" dirty="0"/>
          </a:p>
          <a:p>
            <a:endParaRPr lang="en-US" altLang="zh-CN" dirty="0"/>
          </a:p>
        </p:txBody>
      </p:sp>
      <p:pic>
        <p:nvPicPr>
          <p:cNvPr id="4" name="图片 3">
            <a:extLst>
              <a:ext uri="{FF2B5EF4-FFF2-40B4-BE49-F238E27FC236}">
                <a16:creationId xmlns:a16="http://schemas.microsoft.com/office/drawing/2014/main" id="{1210E43B-9305-44F7-AD37-B8CBDC7C2BE4}"/>
              </a:ext>
            </a:extLst>
          </p:cNvPr>
          <p:cNvPicPr>
            <a:picLocks noChangeAspect="1"/>
          </p:cNvPicPr>
          <p:nvPr/>
        </p:nvPicPr>
        <p:blipFill>
          <a:blip r:embed="rId3"/>
          <a:stretch>
            <a:fillRect/>
          </a:stretch>
        </p:blipFill>
        <p:spPr>
          <a:xfrm>
            <a:off x="8327255" y="1751916"/>
            <a:ext cx="3403979" cy="11360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10D0517-DE24-408A-911C-77152FB34CAD}"/>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54275" name="Rectangle 3">
            <a:extLst>
              <a:ext uri="{FF2B5EF4-FFF2-40B4-BE49-F238E27FC236}">
                <a16:creationId xmlns:a16="http://schemas.microsoft.com/office/drawing/2014/main" id="{6AD9E0A6-DF7B-44A0-A327-7B1FE7119872}"/>
              </a:ext>
            </a:extLst>
          </p:cNvPr>
          <p:cNvSpPr>
            <a:spLocks noGrp="1" noChangeArrowheads="1"/>
          </p:cNvSpPr>
          <p:nvPr>
            <p:ph type="body" idx="4294967295"/>
          </p:nvPr>
        </p:nvSpPr>
        <p:spPr>
          <a:xfrm>
            <a:off x="1104900" y="1527743"/>
            <a:ext cx="9980682" cy="4868862"/>
          </a:xfrm>
        </p:spPr>
        <p:txBody>
          <a:bodyPr/>
          <a:lstStyle/>
          <a:p>
            <a:r>
              <a:rPr lang="en-US" altLang="zh-CN" sz="2400" dirty="0">
                <a:solidFill>
                  <a:srgbClr val="FF0000"/>
                </a:solidFill>
              </a:rPr>
              <a:t>Natural-Join</a:t>
            </a:r>
            <a:r>
              <a:rPr lang="zh-CN" altLang="zh-CN" sz="2400" b="1" dirty="0">
                <a:solidFill>
                  <a:srgbClr val="FF0000"/>
                </a:solidFill>
              </a:rPr>
              <a:t>的形式化定义</a:t>
            </a:r>
            <a:endParaRPr lang="en-US" altLang="zh-CN" sz="2400" b="1" dirty="0">
              <a:solidFill>
                <a:srgbClr val="FF0000"/>
              </a:solidFill>
            </a:endParaRPr>
          </a:p>
          <a:p>
            <a:pPr lvl="1"/>
            <a:endParaRPr lang="en-US" altLang="zh-CN" sz="2000" dirty="0"/>
          </a:p>
          <a:p>
            <a:pPr lvl="1"/>
            <a:r>
              <a:rPr lang="zh-CN" altLang="zh-CN" sz="2000" dirty="0"/>
              <a:t>设</a:t>
            </a:r>
            <a:r>
              <a:rPr lang="en-US" altLang="zh-CN" sz="2000" dirty="0"/>
              <a:t>r ( R ) </a:t>
            </a:r>
            <a:r>
              <a:rPr lang="zh-CN" altLang="zh-CN" sz="2000" dirty="0"/>
              <a:t>和</a:t>
            </a:r>
            <a:r>
              <a:rPr lang="en-US" altLang="zh-CN" sz="2000" dirty="0"/>
              <a:t>s ( S )</a:t>
            </a:r>
            <a:r>
              <a:rPr lang="zh-CN" altLang="zh-CN" sz="2000" dirty="0"/>
              <a:t>是两个关系。</a:t>
            </a:r>
          </a:p>
          <a:p>
            <a:pPr lvl="1"/>
            <a:endParaRPr lang="en-US" altLang="zh-CN" sz="2000" dirty="0"/>
          </a:p>
          <a:p>
            <a:pPr lvl="1"/>
            <a:r>
              <a:rPr lang="en-US" altLang="zh-CN" sz="2000" dirty="0"/>
              <a:t>r </a:t>
            </a:r>
            <a:r>
              <a:rPr lang="zh-CN" altLang="zh-CN" sz="2000" dirty="0"/>
              <a:t>和</a:t>
            </a:r>
            <a:r>
              <a:rPr lang="zh-CN" altLang="en-US" sz="2000" dirty="0"/>
              <a:t> </a:t>
            </a:r>
            <a:r>
              <a:rPr lang="en-US" altLang="zh-CN" sz="2000" dirty="0"/>
              <a:t>s </a:t>
            </a:r>
            <a:r>
              <a:rPr lang="zh-CN" altLang="zh-CN" sz="2000" dirty="0"/>
              <a:t>的自然连接</a:t>
            </a:r>
            <a:r>
              <a:rPr lang="en-US" altLang="zh-CN" sz="2000" dirty="0"/>
              <a:t>( natural join ) </a:t>
            </a:r>
            <a:r>
              <a:rPr lang="zh-CN" altLang="zh-CN" sz="2000" dirty="0"/>
              <a:t>表示为</a:t>
            </a:r>
            <a:r>
              <a:rPr lang="en-US" altLang="zh-CN" sz="2000" dirty="0"/>
              <a:t>r </a:t>
            </a:r>
            <a:r>
              <a:rPr lang="zh-CN" altLang="zh-CN" sz="2000" b="1" dirty="0"/>
              <a:t>⋈</a:t>
            </a:r>
            <a:r>
              <a:rPr lang="en-US" altLang="zh-CN" sz="2000" dirty="0"/>
              <a:t> s </a:t>
            </a:r>
            <a:r>
              <a:rPr lang="zh-CN" altLang="zh-CN" sz="2000" dirty="0"/>
              <a:t>， 是模式</a:t>
            </a:r>
            <a:r>
              <a:rPr lang="en-US" altLang="zh-CN" sz="2000" dirty="0"/>
              <a:t>R </a:t>
            </a:r>
            <a:r>
              <a:rPr lang="en-US" altLang="zh-CN" sz="2000" dirty="0">
                <a:sym typeface="Symbol" panose="05050102010706020507" pitchFamily="18" charset="2"/>
              </a:rPr>
              <a:t></a:t>
            </a:r>
            <a:r>
              <a:rPr lang="en-US" altLang="zh-CN" sz="2000" dirty="0"/>
              <a:t> S</a:t>
            </a:r>
            <a:r>
              <a:rPr lang="zh-CN" altLang="zh-CN" sz="2000" dirty="0"/>
              <a:t>上的一个关系，其形式化定义如下</a:t>
            </a:r>
            <a:r>
              <a:rPr lang="en-US" altLang="zh-CN" sz="2000" dirty="0"/>
              <a:t>:</a:t>
            </a:r>
          </a:p>
          <a:p>
            <a:pPr lvl="1"/>
            <a:endParaRPr lang="en-US" altLang="zh-CN" sz="2000" dirty="0"/>
          </a:p>
          <a:p>
            <a:pPr lvl="1"/>
            <a:endParaRPr lang="zh-CN" altLang="zh-CN" sz="2000" dirty="0"/>
          </a:p>
          <a:p>
            <a:pPr lvl="1">
              <a:buFont typeface="Wingdings" panose="05000000000000000000" pitchFamily="2" charset="2"/>
              <a:buNone/>
            </a:pPr>
            <a:r>
              <a:rPr lang="zh-CN" altLang="en-US" sz="2000" dirty="0"/>
              <a:t>   </a:t>
            </a:r>
            <a:r>
              <a:rPr lang="zh-CN" altLang="zh-CN" sz="2000" dirty="0"/>
              <a:t>其中 </a:t>
            </a:r>
            <a:r>
              <a:rPr lang="en-US" altLang="zh-CN" sz="2000" dirty="0"/>
              <a:t>R </a:t>
            </a:r>
            <a:r>
              <a:rPr lang="en-US" altLang="zh-CN" sz="2000" dirty="0">
                <a:sym typeface="Symbol" panose="05050102010706020507" pitchFamily="18" charset="2"/>
              </a:rPr>
              <a:t></a:t>
            </a:r>
            <a:r>
              <a:rPr lang="en-US" altLang="zh-CN" sz="2000" dirty="0"/>
              <a:t> S = {A</a:t>
            </a:r>
            <a:r>
              <a:rPr lang="en-US" altLang="zh-CN" sz="2000" baseline="-25000" dirty="0"/>
              <a:t>1</a:t>
            </a:r>
            <a:r>
              <a:rPr lang="en-US" altLang="zh-CN" sz="2000" dirty="0"/>
              <a:t>, A</a:t>
            </a:r>
            <a:r>
              <a:rPr lang="en-US" altLang="zh-CN" sz="2000" baseline="-25000" dirty="0"/>
              <a:t>2</a:t>
            </a:r>
            <a:r>
              <a:rPr lang="en-US" altLang="zh-CN" sz="2000" dirty="0"/>
              <a:t>, . . . , A</a:t>
            </a:r>
            <a:r>
              <a:rPr lang="en-US" altLang="zh-CN" sz="2000" baseline="-25000" dirty="0"/>
              <a:t>n</a:t>
            </a:r>
            <a:r>
              <a:rPr lang="en-US" altLang="zh-CN" sz="2000" dirty="0"/>
              <a:t>}.</a:t>
            </a:r>
            <a:endParaRPr lang="zh-CN" altLang="zh-CN" sz="2000" dirty="0"/>
          </a:p>
          <a:p>
            <a:pPr lvl="1">
              <a:buFont typeface="Wingdings" panose="05000000000000000000" pitchFamily="2" charset="2"/>
              <a:buNone/>
            </a:pPr>
            <a:r>
              <a:rPr lang="en-US" altLang="zh-CN" sz="2000" dirty="0"/>
              <a:t> </a:t>
            </a:r>
            <a:endParaRPr lang="zh-CN" altLang="zh-CN" sz="2000" dirty="0"/>
          </a:p>
          <a:p>
            <a:pPr lvl="1"/>
            <a:r>
              <a:rPr lang="zh-CN" altLang="zh-CN" sz="2000" dirty="0">
                <a:solidFill>
                  <a:srgbClr val="FF0000"/>
                </a:solidFill>
              </a:rPr>
              <a:t>注意</a:t>
            </a:r>
            <a:endParaRPr lang="zh-CN" altLang="zh-CN" sz="2000" dirty="0"/>
          </a:p>
          <a:p>
            <a:pPr lvl="2"/>
            <a:r>
              <a:rPr lang="en-US" altLang="zh-CN" sz="1600" dirty="0"/>
              <a:t>  </a:t>
            </a:r>
            <a:r>
              <a:rPr lang="zh-CN" altLang="zh-CN" sz="1600" dirty="0"/>
              <a:t>如果关系</a:t>
            </a:r>
            <a:r>
              <a:rPr lang="en-US" altLang="zh-CN" sz="1600" dirty="0"/>
              <a:t>r ( R ) </a:t>
            </a:r>
            <a:r>
              <a:rPr lang="zh-CN" altLang="zh-CN" sz="1600" dirty="0"/>
              <a:t>和</a:t>
            </a:r>
            <a:r>
              <a:rPr lang="en-US" altLang="zh-CN" sz="1600" dirty="0"/>
              <a:t>s ( S ) </a:t>
            </a:r>
            <a:r>
              <a:rPr lang="zh-CN" altLang="zh-CN" sz="1600" dirty="0"/>
              <a:t>不含有任何相同属性， 即</a:t>
            </a:r>
            <a:r>
              <a:rPr lang="en-US" altLang="zh-CN" sz="1600" dirty="0"/>
              <a:t>R </a:t>
            </a:r>
            <a:r>
              <a:rPr lang="en-US" altLang="zh-CN" sz="1600" dirty="0">
                <a:sym typeface="Symbol" panose="05050102010706020507" pitchFamily="18" charset="2"/>
              </a:rPr>
              <a:t></a:t>
            </a:r>
            <a:r>
              <a:rPr lang="en-US" altLang="zh-CN" sz="1600" dirty="0"/>
              <a:t> S = </a:t>
            </a:r>
            <a:r>
              <a:rPr lang="zh-CN" altLang="zh-CN" sz="1600" dirty="0"/>
              <a:t>∅，那么</a:t>
            </a:r>
            <a:r>
              <a:rPr lang="en-US" altLang="zh-CN" sz="1600" dirty="0"/>
              <a:t>r </a:t>
            </a:r>
            <a:r>
              <a:rPr lang="zh-CN" altLang="zh-CN" sz="1600" dirty="0"/>
              <a:t>⋈</a:t>
            </a:r>
            <a:r>
              <a:rPr lang="en-US" altLang="zh-CN" sz="1600" dirty="0"/>
              <a:t> s = r x s </a:t>
            </a:r>
            <a:r>
              <a:rPr lang="zh-CN" altLang="zh-CN" sz="1600" dirty="0"/>
              <a:t>。</a:t>
            </a:r>
          </a:p>
          <a:p>
            <a:pPr lvl="1"/>
            <a:endParaRPr lang="en-US" altLang="zh-CN" sz="2000" dirty="0"/>
          </a:p>
        </p:txBody>
      </p:sp>
      <p:pic>
        <p:nvPicPr>
          <p:cNvPr id="54276" name="图片 3">
            <a:extLst>
              <a:ext uri="{FF2B5EF4-FFF2-40B4-BE49-F238E27FC236}">
                <a16:creationId xmlns:a16="http://schemas.microsoft.com/office/drawing/2014/main" id="{8BBDB2D2-C316-4298-8CD1-831C2DFA2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357" y="3700236"/>
            <a:ext cx="4675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2A2591BC-CCEA-497A-ACF5-281A18FE35DC}"/>
              </a:ext>
            </a:extLst>
          </p:cNvPr>
          <p:cNvPicPr>
            <a:picLocks noChangeAspect="1"/>
          </p:cNvPicPr>
          <p:nvPr/>
        </p:nvPicPr>
        <p:blipFill>
          <a:blip r:embed="rId4"/>
          <a:stretch>
            <a:fillRect/>
          </a:stretch>
        </p:blipFill>
        <p:spPr>
          <a:xfrm>
            <a:off x="7681603" y="1441198"/>
            <a:ext cx="3403979" cy="11360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70FF19C0-EB84-4167-999D-8500570403ED}"/>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55299" name="Rectangle 3">
            <a:extLst>
              <a:ext uri="{FF2B5EF4-FFF2-40B4-BE49-F238E27FC236}">
                <a16:creationId xmlns:a16="http://schemas.microsoft.com/office/drawing/2014/main" id="{7B2638C0-8544-4CF3-982B-20692B3ED9C8}"/>
              </a:ext>
            </a:extLst>
          </p:cNvPr>
          <p:cNvSpPr>
            <a:spLocks noGrp="1" noChangeArrowheads="1"/>
          </p:cNvSpPr>
          <p:nvPr>
            <p:ph type="body" idx="4294967295"/>
          </p:nvPr>
        </p:nvSpPr>
        <p:spPr>
          <a:xfrm>
            <a:off x="891836" y="1539380"/>
            <a:ext cx="9980682" cy="5318620"/>
          </a:xfrm>
        </p:spPr>
        <p:txBody>
          <a:bodyPr>
            <a:normAutofit fontScale="92500" lnSpcReduction="10000"/>
          </a:bodyPr>
          <a:lstStyle/>
          <a:p>
            <a:r>
              <a:rPr lang="en-US" altLang="zh-CN" sz="2400" dirty="0">
                <a:solidFill>
                  <a:srgbClr val="FF0000"/>
                </a:solidFill>
              </a:rPr>
              <a:t>Natural-Join</a:t>
            </a:r>
            <a:r>
              <a:rPr lang="zh-CN" altLang="zh-CN" sz="2400" b="1" dirty="0">
                <a:solidFill>
                  <a:srgbClr val="FF0000"/>
                </a:solidFill>
              </a:rPr>
              <a:t>的形式化定义</a:t>
            </a:r>
            <a:endParaRPr lang="en-US" altLang="zh-CN" sz="2400" b="1" dirty="0">
              <a:solidFill>
                <a:srgbClr val="FF0000"/>
              </a:solidFill>
            </a:endParaRPr>
          </a:p>
          <a:p>
            <a:pPr lvl="1"/>
            <a:endParaRPr lang="en-US" altLang="zh-CN" sz="1800" dirty="0"/>
          </a:p>
          <a:p>
            <a:pPr lvl="1"/>
            <a:endParaRPr lang="en-US" altLang="zh-CN" sz="1800" dirty="0">
              <a:solidFill>
                <a:srgbClr val="7030A0"/>
              </a:solidFill>
            </a:endParaRPr>
          </a:p>
          <a:p>
            <a:pPr lvl="1"/>
            <a:r>
              <a:rPr lang="zh-CN" altLang="en-US" sz="1800" dirty="0">
                <a:solidFill>
                  <a:srgbClr val="7030A0"/>
                </a:solidFill>
              </a:rPr>
              <a:t>例</a:t>
            </a:r>
            <a:r>
              <a:rPr lang="zh-CN" altLang="en-US" sz="1800" dirty="0"/>
              <a:t>：</a:t>
            </a:r>
            <a:r>
              <a:rPr lang="en-US" altLang="zh-CN" sz="1800" dirty="0"/>
              <a:t>Find the names of all instructors in the Comp. Sci. department together with the course titles of all the courses that the instructors teach</a:t>
            </a:r>
          </a:p>
          <a:p>
            <a:pPr lvl="2"/>
            <a:r>
              <a:rPr lang="en-US" altLang="zh-CN" sz="1600" dirty="0">
                <a:sym typeface="Symbol" panose="05050102010706020507" pitchFamily="18" charset="2"/>
              </a:rPr>
              <a:t></a:t>
            </a:r>
            <a:r>
              <a:rPr lang="en-US" altLang="zh-CN" sz="1600" dirty="0"/>
              <a:t> </a:t>
            </a:r>
            <a:r>
              <a:rPr lang="en-US" altLang="zh-CN" sz="1600" baseline="-25000" dirty="0"/>
              <a:t>name, title</a:t>
            </a:r>
            <a:r>
              <a:rPr lang="en-US" altLang="zh-CN" sz="1600" dirty="0"/>
              <a:t> (</a:t>
            </a:r>
            <a:r>
              <a:rPr lang="en-US" altLang="zh-CN" sz="1600" dirty="0">
                <a:sym typeface="Symbol" panose="05050102010706020507" pitchFamily="18" charset="2"/>
              </a:rPr>
              <a:t></a:t>
            </a:r>
            <a:r>
              <a:rPr lang="en-US" altLang="zh-CN" sz="1600" dirty="0"/>
              <a:t> </a:t>
            </a:r>
            <a:r>
              <a:rPr lang="en-US" altLang="zh-CN" sz="1600" baseline="-25000" dirty="0" err="1"/>
              <a:t>dept_name</a:t>
            </a:r>
            <a:r>
              <a:rPr lang="en-US" altLang="zh-CN" sz="1600" baseline="-25000" dirty="0"/>
              <a:t>=“Comp. Sci.”</a:t>
            </a:r>
            <a:r>
              <a:rPr lang="en-US" altLang="zh-CN" sz="1600" dirty="0"/>
              <a:t> (instructor </a:t>
            </a:r>
            <a:r>
              <a:rPr lang="zh-CN" altLang="zh-CN" sz="1600" dirty="0"/>
              <a:t>⋈</a:t>
            </a:r>
            <a:r>
              <a:rPr lang="zh-CN" altLang="en-US" sz="1600" dirty="0"/>
              <a:t> </a:t>
            </a:r>
            <a:r>
              <a:rPr lang="en-US" altLang="zh-CN" sz="1600" dirty="0"/>
              <a:t>teaches </a:t>
            </a:r>
            <a:r>
              <a:rPr lang="zh-CN" altLang="zh-CN" sz="1600" dirty="0"/>
              <a:t>⋈</a:t>
            </a:r>
            <a:r>
              <a:rPr lang="en-US" altLang="zh-CN" sz="1600" dirty="0"/>
              <a:t> course))</a:t>
            </a:r>
          </a:p>
          <a:p>
            <a:pPr lvl="1"/>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pPr lvl="1"/>
            <a:r>
              <a:rPr lang="en-US" altLang="zh-CN" sz="1800" dirty="0"/>
              <a:t>Natural join is associative(</a:t>
            </a:r>
            <a:r>
              <a:rPr lang="zh-CN" altLang="zh-CN" sz="1800" dirty="0">
                <a:solidFill>
                  <a:srgbClr val="FF0000"/>
                </a:solidFill>
              </a:rPr>
              <a:t>可结合的</a:t>
            </a:r>
            <a:r>
              <a:rPr lang="en-US" altLang="zh-CN" sz="1800" dirty="0"/>
              <a:t>)</a:t>
            </a:r>
          </a:p>
          <a:p>
            <a:pPr lvl="2"/>
            <a:r>
              <a:rPr lang="en-US" altLang="zh-CN" sz="1600" dirty="0">
                <a:solidFill>
                  <a:srgbClr val="FF0000"/>
                </a:solidFill>
              </a:rPr>
              <a:t>(instructor </a:t>
            </a:r>
            <a:r>
              <a:rPr lang="zh-CN" altLang="zh-CN" sz="1600" dirty="0">
                <a:solidFill>
                  <a:srgbClr val="FF0000"/>
                </a:solidFill>
              </a:rPr>
              <a:t>⋈</a:t>
            </a:r>
            <a:r>
              <a:rPr lang="en-US" altLang="zh-CN" sz="1600" dirty="0">
                <a:solidFill>
                  <a:srgbClr val="FF0000"/>
                </a:solidFill>
              </a:rPr>
              <a:t> teaches) </a:t>
            </a:r>
            <a:r>
              <a:rPr lang="zh-CN" altLang="zh-CN" sz="1600" dirty="0">
                <a:solidFill>
                  <a:srgbClr val="FF0000"/>
                </a:solidFill>
              </a:rPr>
              <a:t>⋈</a:t>
            </a:r>
            <a:r>
              <a:rPr lang="en-US" altLang="zh-CN" sz="1600" dirty="0">
                <a:solidFill>
                  <a:srgbClr val="FF0000"/>
                </a:solidFill>
              </a:rPr>
              <a:t> course  </a:t>
            </a:r>
            <a:r>
              <a:rPr lang="en-US" altLang="zh-CN" sz="1600" dirty="0"/>
              <a:t>is equivalent to</a:t>
            </a:r>
            <a:r>
              <a:rPr lang="zh-CN" altLang="en-US" sz="1600" dirty="0"/>
              <a:t> </a:t>
            </a:r>
            <a:r>
              <a:rPr lang="en-US" altLang="zh-CN" sz="1600" dirty="0">
                <a:solidFill>
                  <a:srgbClr val="FF0000"/>
                </a:solidFill>
              </a:rPr>
              <a:t>instructor </a:t>
            </a:r>
            <a:r>
              <a:rPr lang="zh-CN" altLang="zh-CN" sz="1600" dirty="0">
                <a:solidFill>
                  <a:srgbClr val="FF0000"/>
                </a:solidFill>
              </a:rPr>
              <a:t>⋈</a:t>
            </a:r>
            <a:r>
              <a:rPr lang="en-US" altLang="zh-CN" sz="1600" dirty="0">
                <a:solidFill>
                  <a:srgbClr val="FF0000"/>
                </a:solidFill>
              </a:rPr>
              <a:t>  (teaches </a:t>
            </a:r>
            <a:r>
              <a:rPr lang="zh-CN" altLang="zh-CN" sz="1600" dirty="0">
                <a:solidFill>
                  <a:srgbClr val="FF0000"/>
                </a:solidFill>
              </a:rPr>
              <a:t>⋈</a:t>
            </a:r>
            <a:r>
              <a:rPr lang="en-US" altLang="zh-CN" sz="1600" dirty="0">
                <a:solidFill>
                  <a:srgbClr val="FF0000"/>
                </a:solidFill>
              </a:rPr>
              <a:t> course)</a:t>
            </a:r>
          </a:p>
          <a:p>
            <a:pPr lvl="2"/>
            <a:endParaRPr lang="en-US" altLang="zh-CN" sz="1600" dirty="0">
              <a:solidFill>
                <a:srgbClr val="FF0000"/>
              </a:solidFill>
            </a:endParaRPr>
          </a:p>
          <a:p>
            <a:pPr lvl="1"/>
            <a:r>
              <a:rPr lang="en-US" altLang="zh-CN" sz="1800" dirty="0"/>
              <a:t>Natural join is commutative (</a:t>
            </a:r>
            <a:r>
              <a:rPr lang="zh-CN" altLang="zh-CN" sz="1800" dirty="0">
                <a:solidFill>
                  <a:srgbClr val="FF0000"/>
                </a:solidFill>
              </a:rPr>
              <a:t>可</a:t>
            </a:r>
            <a:r>
              <a:rPr lang="zh-CN" altLang="en-US" sz="1800" dirty="0">
                <a:solidFill>
                  <a:srgbClr val="FF0000"/>
                </a:solidFill>
              </a:rPr>
              <a:t>交换</a:t>
            </a:r>
            <a:r>
              <a:rPr lang="zh-CN" altLang="zh-CN" sz="1800" dirty="0">
                <a:solidFill>
                  <a:srgbClr val="FF0000"/>
                </a:solidFill>
              </a:rPr>
              <a:t>的</a:t>
            </a:r>
            <a:r>
              <a:rPr lang="en-US" altLang="zh-CN" sz="1800" dirty="0"/>
              <a:t>)</a:t>
            </a:r>
          </a:p>
          <a:p>
            <a:pPr lvl="2"/>
            <a:r>
              <a:rPr lang="en-US" altLang="zh-CN" sz="1600" dirty="0">
                <a:solidFill>
                  <a:srgbClr val="FF0000"/>
                </a:solidFill>
              </a:rPr>
              <a:t>instructor </a:t>
            </a:r>
            <a:r>
              <a:rPr lang="zh-CN" altLang="zh-CN" sz="1600" dirty="0">
                <a:solidFill>
                  <a:srgbClr val="FF0000"/>
                </a:solidFill>
              </a:rPr>
              <a:t>⋈</a:t>
            </a:r>
            <a:r>
              <a:rPr lang="en-US" altLang="zh-CN" sz="1600" dirty="0">
                <a:solidFill>
                  <a:srgbClr val="FF0000"/>
                </a:solidFill>
              </a:rPr>
              <a:t> teaches</a:t>
            </a:r>
            <a:r>
              <a:rPr lang="en-US" altLang="zh-CN" sz="1600" dirty="0"/>
              <a:t>    is equivalent to</a:t>
            </a:r>
            <a:r>
              <a:rPr lang="zh-CN" altLang="en-US" sz="1600" dirty="0"/>
              <a:t>  </a:t>
            </a:r>
            <a:r>
              <a:rPr lang="en-US" altLang="zh-CN" sz="1600" dirty="0">
                <a:solidFill>
                  <a:srgbClr val="FF0000"/>
                </a:solidFill>
              </a:rPr>
              <a:t>teaches </a:t>
            </a:r>
            <a:r>
              <a:rPr lang="zh-CN" altLang="zh-CN" sz="1600" dirty="0">
                <a:solidFill>
                  <a:srgbClr val="FF0000"/>
                </a:solidFill>
              </a:rPr>
              <a:t>⋈</a:t>
            </a:r>
            <a:r>
              <a:rPr lang="en-US" altLang="zh-CN" sz="1600" dirty="0">
                <a:solidFill>
                  <a:srgbClr val="FF0000"/>
                </a:solidFill>
              </a:rPr>
              <a:t> instructor</a:t>
            </a:r>
            <a:endParaRPr lang="zh-CN" altLang="zh-CN" sz="2000" dirty="0"/>
          </a:p>
        </p:txBody>
      </p:sp>
      <p:pic>
        <p:nvPicPr>
          <p:cNvPr id="55300" name="图片 5">
            <a:extLst>
              <a:ext uri="{FF2B5EF4-FFF2-40B4-BE49-F238E27FC236}">
                <a16:creationId xmlns:a16="http://schemas.microsoft.com/office/drawing/2014/main" id="{9C27166A-1C57-488B-BE43-FD6064419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751" y="3429000"/>
            <a:ext cx="3350426" cy="190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9ED74A0B-E98A-4915-A0A5-CC373AE88595}"/>
              </a:ext>
            </a:extLst>
          </p:cNvPr>
          <p:cNvPicPr>
            <a:picLocks noChangeAspect="1"/>
          </p:cNvPicPr>
          <p:nvPr/>
        </p:nvPicPr>
        <p:blipFill>
          <a:blip r:embed="rId4"/>
          <a:stretch>
            <a:fillRect/>
          </a:stretch>
        </p:blipFill>
        <p:spPr>
          <a:xfrm>
            <a:off x="5379868" y="1340773"/>
            <a:ext cx="3005009" cy="10029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71F0941-F323-4B32-BC35-237B814F14F5}"/>
              </a:ext>
            </a:extLst>
          </p:cNvPr>
          <p:cNvSpPr>
            <a:spLocks noGrp="1" noChangeArrowheads="1"/>
          </p:cNvSpPr>
          <p:nvPr>
            <p:ph type="title"/>
          </p:nvPr>
        </p:nvSpPr>
        <p:spPr/>
        <p:txBody>
          <a:bodyPr/>
          <a:lstStyle/>
          <a:p>
            <a:r>
              <a:rPr lang="en-US" altLang="zh-CN"/>
              <a:t>Relational Algebra</a:t>
            </a:r>
          </a:p>
        </p:txBody>
      </p:sp>
      <p:sp>
        <p:nvSpPr>
          <p:cNvPr id="9219" name="Rectangle 3">
            <a:extLst>
              <a:ext uri="{FF2B5EF4-FFF2-40B4-BE49-F238E27FC236}">
                <a16:creationId xmlns:a16="http://schemas.microsoft.com/office/drawing/2014/main" id="{1F5ED050-839C-45A7-9519-BFB45AD354E6}"/>
              </a:ext>
            </a:extLst>
          </p:cNvPr>
          <p:cNvSpPr>
            <a:spLocks noGrp="1" noChangeArrowheads="1"/>
          </p:cNvSpPr>
          <p:nvPr>
            <p:ph type="body" idx="4294967295"/>
          </p:nvPr>
        </p:nvSpPr>
        <p:spPr>
          <a:xfrm>
            <a:off x="1104899" y="1638761"/>
            <a:ext cx="9910629" cy="4660900"/>
          </a:xfrm>
        </p:spPr>
        <p:txBody>
          <a:bodyPr/>
          <a:lstStyle/>
          <a:p>
            <a:r>
              <a:rPr lang="zh-CN" altLang="en-US" sz="2800" b="1" dirty="0">
                <a:solidFill>
                  <a:srgbClr val="FF0000"/>
                </a:solidFill>
              </a:rPr>
              <a:t>扩展</a:t>
            </a:r>
            <a:r>
              <a:rPr lang="zh-CN" altLang="zh-CN" sz="2800" b="1" dirty="0">
                <a:solidFill>
                  <a:srgbClr val="FF0000"/>
                </a:solidFill>
              </a:rPr>
              <a:t>的关系代数运算</a:t>
            </a:r>
            <a:r>
              <a:rPr lang="zh-CN" altLang="en-US" sz="2800" b="1" dirty="0">
                <a:solidFill>
                  <a:srgbClr val="FF0000"/>
                </a:solidFill>
              </a:rPr>
              <a:t>符（</a:t>
            </a:r>
            <a:r>
              <a:rPr lang="en-US" altLang="zh-CN" sz="2800" dirty="0">
                <a:solidFill>
                  <a:srgbClr val="FF0000"/>
                </a:solidFill>
              </a:rPr>
              <a:t>Extended Operators</a:t>
            </a:r>
            <a:r>
              <a:rPr lang="zh-CN" altLang="en-US" sz="2800" b="1" dirty="0">
                <a:solidFill>
                  <a:srgbClr val="FF0000"/>
                </a:solidFill>
              </a:rPr>
              <a:t>）</a:t>
            </a:r>
            <a:endParaRPr lang="en-US" altLang="zh-CN" sz="2800" b="1" dirty="0">
              <a:solidFill>
                <a:srgbClr val="FF0000"/>
              </a:solidFill>
            </a:endParaRPr>
          </a:p>
          <a:p>
            <a:pPr lvl="1"/>
            <a:endParaRPr lang="en-US" altLang="zh-CN" sz="2400" b="1" dirty="0"/>
          </a:p>
          <a:p>
            <a:pPr lvl="1"/>
            <a:r>
              <a:rPr lang="zh-CN" altLang="zh-CN" sz="2400" b="1" dirty="0"/>
              <a:t>广义投影（</a:t>
            </a:r>
            <a:r>
              <a:rPr lang="en-US" altLang="zh-CN" sz="2400" dirty="0"/>
              <a:t>Generalized Projection</a:t>
            </a:r>
            <a:r>
              <a:rPr lang="zh-CN" altLang="zh-CN" sz="2400" b="1" dirty="0"/>
              <a:t>）</a:t>
            </a:r>
            <a:r>
              <a:rPr lang="en-US" altLang="zh-CN" sz="2400" b="1" dirty="0"/>
              <a:t>        </a:t>
            </a:r>
            <a:r>
              <a:rPr lang="en-US" altLang="zh-CN" sz="2400" dirty="0">
                <a:sym typeface="Symbol" panose="05050102010706020507" pitchFamily="18" charset="2"/>
              </a:rPr>
              <a:t></a:t>
            </a:r>
            <a:r>
              <a:rPr lang="en-US" altLang="zh-CN" sz="2400" baseline="-25000" dirty="0"/>
              <a:t>F1,F2,...,</a:t>
            </a:r>
            <a:r>
              <a:rPr lang="en-US" altLang="zh-CN" sz="2400" baseline="-25000" dirty="0" err="1"/>
              <a:t>Fn</a:t>
            </a:r>
            <a:r>
              <a:rPr lang="en-US" altLang="zh-CN" sz="2400" dirty="0"/>
              <a:t> (E)</a:t>
            </a:r>
            <a:endParaRPr lang="en-US" altLang="zh-CN" sz="2400" b="1" dirty="0"/>
          </a:p>
          <a:p>
            <a:pPr lvl="1">
              <a:buFont typeface="Wingdings" panose="05000000000000000000" pitchFamily="2" charset="2"/>
              <a:buNone/>
            </a:pPr>
            <a:r>
              <a:rPr lang="en-US" altLang="zh-CN" sz="2400" b="1" dirty="0"/>
              <a:t>               </a:t>
            </a:r>
            <a:endParaRPr lang="en-US" altLang="zh-CN" sz="2400" dirty="0"/>
          </a:p>
          <a:p>
            <a:pPr lvl="1"/>
            <a:r>
              <a:rPr lang="zh-CN" altLang="zh-CN" sz="2400" dirty="0"/>
              <a:t>聚集运算（</a:t>
            </a:r>
            <a:r>
              <a:rPr lang="en-US" altLang="zh-CN" sz="2400" dirty="0"/>
              <a:t>Aggregation</a:t>
            </a:r>
            <a:r>
              <a:rPr lang="zh-CN" altLang="zh-CN" sz="2400" dirty="0"/>
              <a:t>）</a:t>
            </a:r>
            <a:r>
              <a:rPr lang="en-US" altLang="zh-CN" sz="2400" dirty="0"/>
              <a:t>                               </a:t>
            </a:r>
            <a:r>
              <a:rPr lang="zh-CN" altLang="zh-CN" sz="2400" dirty="0"/>
              <a:t>（手写体</a:t>
            </a:r>
            <a:r>
              <a:rPr lang="en-US" altLang="zh-CN" sz="2400" dirty="0"/>
              <a:t>G</a:t>
            </a:r>
            <a:r>
              <a:rPr lang="zh-CN" altLang="zh-CN" sz="2400" dirty="0"/>
              <a:t>）</a:t>
            </a:r>
            <a:endParaRPr lang="en-US" altLang="zh-CN" sz="2400" b="1" dirty="0"/>
          </a:p>
          <a:p>
            <a:pPr marL="457200" lvl="1" indent="0">
              <a:buNone/>
            </a:pPr>
            <a:endParaRPr lang="zh-CN" altLang="zh-CN" sz="2400" b="1" dirty="0"/>
          </a:p>
          <a:p>
            <a:pPr lvl="1"/>
            <a:endParaRPr lang="en-US" altLang="zh-CN" sz="2000" dirty="0">
              <a:solidFill>
                <a:srgbClr val="7030A0"/>
              </a:solidFill>
            </a:endParaRPr>
          </a:p>
          <a:p>
            <a:pPr lvl="1"/>
            <a:r>
              <a:rPr lang="zh-CN" altLang="zh-CN" sz="2000" dirty="0">
                <a:solidFill>
                  <a:srgbClr val="7030A0"/>
                </a:solidFill>
              </a:rPr>
              <a:t>可以实现一些不能用基本的关系代数运算来表达的查询</a:t>
            </a:r>
            <a:r>
              <a:rPr lang="en-US" altLang="zh-CN" sz="2000" dirty="0">
                <a:solidFill>
                  <a:srgbClr val="7030A0"/>
                </a:solidFill>
              </a:rPr>
              <a:t>(</a:t>
            </a:r>
            <a:r>
              <a:rPr lang="zh-CN" altLang="en-US" sz="2000" dirty="0">
                <a:solidFill>
                  <a:srgbClr val="7030A0"/>
                </a:solidFill>
              </a:rPr>
              <a:t>提供了计算能力</a:t>
            </a:r>
            <a:r>
              <a:rPr lang="en-US" altLang="zh-CN" sz="2000" dirty="0">
                <a:solidFill>
                  <a:srgbClr val="7030A0"/>
                </a:solidFill>
              </a:rPr>
              <a:t>)</a:t>
            </a:r>
            <a:endParaRPr lang="zh-CN" altLang="zh-CN" sz="2000" dirty="0">
              <a:solidFill>
                <a:srgbClr val="7030A0"/>
              </a:solidFill>
            </a:endParaRPr>
          </a:p>
        </p:txBody>
      </p:sp>
      <p:pic>
        <p:nvPicPr>
          <p:cNvPr id="9220" name="图片 3" descr="CalG">
            <a:extLst>
              <a:ext uri="{FF2B5EF4-FFF2-40B4-BE49-F238E27FC236}">
                <a16:creationId xmlns:a16="http://schemas.microsoft.com/office/drawing/2014/main" id="{151AA319-FFEC-4E91-A1F0-BA5ACD6329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88988"/>
          <a:stretch>
            <a:fillRect/>
          </a:stretch>
        </p:blipFill>
        <p:spPr bwMode="auto">
          <a:xfrm>
            <a:off x="7621871" y="3379862"/>
            <a:ext cx="3222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030319E2-A3F5-4CC2-B090-938E6B3E8894}"/>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18435" name="Rectangle 3">
            <a:extLst>
              <a:ext uri="{FF2B5EF4-FFF2-40B4-BE49-F238E27FC236}">
                <a16:creationId xmlns:a16="http://schemas.microsoft.com/office/drawing/2014/main" id="{D7F8E731-9B6F-485A-996C-1D67C3D39325}"/>
              </a:ext>
            </a:extLst>
          </p:cNvPr>
          <p:cNvSpPr>
            <a:spLocks noGrp="1" noChangeArrowheads="1"/>
          </p:cNvSpPr>
          <p:nvPr>
            <p:ph type="body" idx="4294967295"/>
          </p:nvPr>
        </p:nvSpPr>
        <p:spPr>
          <a:xfrm>
            <a:off x="981512" y="1670356"/>
            <a:ext cx="10104070" cy="4868862"/>
          </a:xfrm>
        </p:spPr>
        <p:txBody>
          <a:bodyPr/>
          <a:lstStyle/>
          <a:p>
            <a:pPr>
              <a:defRPr/>
            </a:pPr>
            <a:r>
              <a:rPr lang="en-US" altLang="zh-CN" sz="2800" dirty="0">
                <a:solidFill>
                  <a:srgbClr val="FF0000"/>
                </a:solidFill>
              </a:rPr>
              <a:t>Natural Join</a:t>
            </a:r>
            <a:r>
              <a:rPr lang="zh-CN" altLang="en-US" sz="2800" dirty="0">
                <a:solidFill>
                  <a:srgbClr val="FF0000"/>
                </a:solidFill>
              </a:rPr>
              <a:t>的变体</a:t>
            </a:r>
            <a:r>
              <a:rPr lang="en-US" altLang="zh-CN" sz="2800" dirty="0">
                <a:solidFill>
                  <a:srgbClr val="FF0000"/>
                </a:solidFill>
              </a:rPr>
              <a:t>—— θ</a:t>
            </a:r>
            <a:r>
              <a:rPr lang="zh-CN" altLang="en-US" sz="2800" dirty="0">
                <a:solidFill>
                  <a:srgbClr val="FF0000"/>
                </a:solidFill>
              </a:rPr>
              <a:t>连接（</a:t>
            </a:r>
            <a:r>
              <a:rPr lang="en-US" altLang="zh-CN" sz="2800" dirty="0">
                <a:solidFill>
                  <a:srgbClr val="FF0000"/>
                </a:solidFill>
              </a:rPr>
              <a:t>Theta Join</a:t>
            </a:r>
            <a:r>
              <a:rPr lang="zh-CN" altLang="en-US" sz="2800" dirty="0">
                <a:solidFill>
                  <a:srgbClr val="FF0000"/>
                </a:solidFill>
              </a:rPr>
              <a:t> </a:t>
            </a:r>
            <a:r>
              <a:rPr lang="en-US" altLang="zh-CN" sz="2800" dirty="0">
                <a:solidFill>
                  <a:srgbClr val="FF0000"/>
                </a:solidFill>
              </a:rPr>
              <a:t>operation r </a:t>
            </a:r>
            <a:r>
              <a:rPr lang="zh-CN" altLang="zh-CN" sz="2800" dirty="0">
                <a:solidFill>
                  <a:srgbClr val="FF0000"/>
                </a:solidFill>
              </a:rPr>
              <a:t>⋈</a:t>
            </a:r>
            <a:r>
              <a:rPr lang="en-US" altLang="zh-CN" sz="2800" baseline="-25000" dirty="0">
                <a:solidFill>
                  <a:srgbClr val="FF0000"/>
                </a:solidFill>
                <a:sym typeface="Symbol" pitchFamily="18" charset="2"/>
              </a:rPr>
              <a:t></a:t>
            </a:r>
            <a:r>
              <a:rPr lang="en-US" altLang="zh-CN" sz="2800" dirty="0">
                <a:solidFill>
                  <a:srgbClr val="FF0000"/>
                </a:solidFill>
              </a:rPr>
              <a:t>s</a:t>
            </a:r>
            <a:r>
              <a:rPr lang="zh-CN" altLang="en-US" sz="2800" dirty="0">
                <a:solidFill>
                  <a:srgbClr val="FF0000"/>
                </a:solidFill>
              </a:rPr>
              <a:t>）</a:t>
            </a:r>
            <a:endParaRPr lang="en-US" altLang="zh-CN" sz="2800" dirty="0">
              <a:solidFill>
                <a:srgbClr val="FF0000"/>
              </a:solidFill>
            </a:endParaRPr>
          </a:p>
          <a:p>
            <a:pPr lvl="1">
              <a:defRPr/>
            </a:pPr>
            <a:endParaRPr lang="en-US" altLang="zh-CN" sz="2000" dirty="0"/>
          </a:p>
          <a:p>
            <a:pPr lvl="1">
              <a:defRPr/>
            </a:pPr>
            <a:r>
              <a:rPr lang="en-US" altLang="zh-CN" sz="2400" dirty="0"/>
              <a:t>The </a:t>
            </a:r>
            <a:r>
              <a:rPr lang="en-US" altLang="zh-CN" sz="2400" b="1" dirty="0">
                <a:solidFill>
                  <a:srgbClr val="000099"/>
                </a:solidFill>
              </a:rPr>
              <a:t>theta join</a:t>
            </a:r>
            <a:r>
              <a:rPr lang="en-US" altLang="zh-CN" sz="2400" dirty="0"/>
              <a:t> </a:t>
            </a:r>
            <a:r>
              <a:rPr lang="en-US" altLang="zh-CN" sz="2400" b="1" dirty="0">
                <a:solidFill>
                  <a:srgbClr val="000099"/>
                </a:solidFill>
              </a:rPr>
              <a:t>operation  </a:t>
            </a:r>
            <a:r>
              <a:rPr lang="en-US" altLang="zh-CN" sz="2400" dirty="0">
                <a:solidFill>
                  <a:srgbClr val="FF0000"/>
                </a:solidFill>
              </a:rPr>
              <a:t>r </a:t>
            </a:r>
            <a:r>
              <a:rPr lang="zh-CN" altLang="zh-CN" sz="2400" dirty="0">
                <a:solidFill>
                  <a:srgbClr val="FF0000"/>
                </a:solidFill>
              </a:rPr>
              <a:t>⋈</a:t>
            </a:r>
            <a:r>
              <a:rPr lang="en-US" altLang="zh-CN" sz="2400" baseline="-25000" dirty="0">
                <a:solidFill>
                  <a:srgbClr val="FF0000"/>
                </a:solidFill>
                <a:sym typeface="Symbol" pitchFamily="18" charset="2"/>
              </a:rPr>
              <a:t> </a:t>
            </a:r>
            <a:r>
              <a:rPr lang="en-US" altLang="zh-CN" sz="2400" dirty="0">
                <a:solidFill>
                  <a:srgbClr val="FF0000"/>
                </a:solidFill>
              </a:rPr>
              <a:t>s   </a:t>
            </a:r>
            <a:r>
              <a:rPr lang="en-US" altLang="zh-CN" sz="2400" dirty="0"/>
              <a:t>is defined as</a:t>
            </a:r>
          </a:p>
          <a:p>
            <a:pPr lvl="2">
              <a:defRPr/>
            </a:pPr>
            <a:r>
              <a:rPr lang="en-US" altLang="zh-CN" sz="2400" dirty="0"/>
              <a:t>r </a:t>
            </a:r>
            <a:r>
              <a:rPr lang="zh-CN" altLang="zh-CN" sz="2400" dirty="0"/>
              <a:t>⋈</a:t>
            </a:r>
            <a:r>
              <a:rPr lang="en-US" altLang="zh-CN" sz="2400" baseline="-25000" dirty="0">
                <a:sym typeface="Symbol" pitchFamily="18" charset="2"/>
              </a:rPr>
              <a:t> </a:t>
            </a:r>
            <a:r>
              <a:rPr lang="en-US" altLang="zh-CN" sz="2400" dirty="0"/>
              <a:t>s   = </a:t>
            </a:r>
            <a:r>
              <a:rPr lang="en-US" altLang="zh-CN" sz="2400" dirty="0">
                <a:sym typeface="Symbol" pitchFamily="18" charset="2"/>
              </a:rPr>
              <a:t></a:t>
            </a:r>
            <a:r>
              <a:rPr lang="en-US" altLang="zh-CN" sz="2400" baseline="-25000" dirty="0">
                <a:sym typeface="Symbol" pitchFamily="18" charset="2"/>
              </a:rPr>
              <a:t></a:t>
            </a:r>
            <a:r>
              <a:rPr lang="en-US" altLang="zh-CN" sz="2400" dirty="0">
                <a:sym typeface="Symbol" pitchFamily="18" charset="2"/>
              </a:rPr>
              <a:t> (r  x  s)</a:t>
            </a:r>
          </a:p>
          <a:p>
            <a:pPr lvl="2">
              <a:defRPr/>
            </a:pPr>
            <a:endParaRPr lang="en-US" altLang="zh-CN" sz="2400" dirty="0">
              <a:sym typeface="Symbol" pitchFamily="18" charset="2"/>
            </a:endParaRPr>
          </a:p>
          <a:p>
            <a:pPr lvl="2">
              <a:defRPr/>
            </a:pPr>
            <a:endParaRPr lang="en-US" altLang="zh-CN" sz="2400" dirty="0">
              <a:sym typeface="Symbol" pitchFamily="18" charset="2"/>
            </a:endParaRPr>
          </a:p>
          <a:p>
            <a:pPr lvl="1">
              <a:defRPr/>
            </a:pPr>
            <a:r>
              <a:rPr lang="en-US" altLang="zh-CN" sz="2400" dirty="0">
                <a:solidFill>
                  <a:srgbClr val="FF0000"/>
                </a:solidFill>
              </a:rPr>
              <a:t>θ</a:t>
            </a:r>
            <a:r>
              <a:rPr lang="zh-CN" altLang="en-US" sz="2400" dirty="0">
                <a:solidFill>
                  <a:srgbClr val="FF0000"/>
                </a:solidFill>
              </a:rPr>
              <a:t>连接</a:t>
            </a:r>
            <a:r>
              <a:rPr lang="zh-CN" altLang="en-US" sz="2400" dirty="0">
                <a:solidFill>
                  <a:schemeClr val="tx2"/>
                </a:solidFill>
              </a:rPr>
              <a:t>也称为</a:t>
            </a:r>
            <a:r>
              <a:rPr lang="zh-CN" altLang="en-US" sz="2400" dirty="0">
                <a:solidFill>
                  <a:srgbClr val="7030A0"/>
                </a:solidFill>
              </a:rPr>
              <a:t>条件连接</a:t>
            </a:r>
            <a:endParaRPr lang="en-US" altLang="zh-CN" sz="2400" dirty="0">
              <a:solidFill>
                <a:srgbClr val="7030A0"/>
              </a:solidFill>
            </a:endParaRPr>
          </a:p>
          <a:p>
            <a:pPr lvl="2">
              <a:defRPr/>
            </a:pPr>
            <a:r>
              <a:rPr lang="zh-CN" altLang="en-US" sz="2400" dirty="0">
                <a:solidFill>
                  <a:schemeClr val="tx2"/>
                </a:solidFill>
                <a:sym typeface="dbsym" pitchFamily="34" charset="2"/>
              </a:rPr>
              <a:t>如果连接的条件</a:t>
            </a:r>
            <a:r>
              <a:rPr lang="en-US" altLang="zh-CN" sz="2400" dirty="0">
                <a:solidFill>
                  <a:srgbClr val="FF0000"/>
                </a:solidFill>
              </a:rPr>
              <a:t>θ</a:t>
            </a:r>
            <a:r>
              <a:rPr lang="zh-CN" altLang="en-US" sz="2400" dirty="0">
                <a:solidFill>
                  <a:schemeClr val="tx2"/>
                </a:solidFill>
                <a:sym typeface="dbsym" pitchFamily="34" charset="2"/>
              </a:rPr>
              <a:t>是等值条件，则称为</a:t>
            </a:r>
            <a:r>
              <a:rPr lang="zh-CN" altLang="en-US" sz="2400" dirty="0">
                <a:solidFill>
                  <a:srgbClr val="7030A0"/>
                </a:solidFill>
                <a:sym typeface="dbsym" pitchFamily="34" charset="2"/>
              </a:rPr>
              <a:t>等值连接</a:t>
            </a:r>
            <a:endParaRPr lang="en-US" altLang="zh-CN" sz="2400" dirty="0">
              <a:solidFill>
                <a:srgbClr val="7030A0"/>
              </a:solidFill>
              <a:sym typeface="dbsym" pitchFamily="34" charset="2"/>
            </a:endParaRPr>
          </a:p>
          <a:p>
            <a:pPr lvl="2">
              <a:defRPr/>
            </a:pPr>
            <a:r>
              <a:rPr lang="zh-CN" altLang="en-US" sz="2400" dirty="0">
                <a:solidFill>
                  <a:schemeClr val="tx2"/>
                </a:solidFill>
                <a:sym typeface="dbsym" pitchFamily="34" charset="2"/>
              </a:rPr>
              <a:t>如果连接的条件</a:t>
            </a:r>
            <a:r>
              <a:rPr lang="en-US" altLang="zh-CN" sz="2400" dirty="0">
                <a:solidFill>
                  <a:srgbClr val="FF0000"/>
                </a:solidFill>
              </a:rPr>
              <a:t>θ</a:t>
            </a:r>
            <a:r>
              <a:rPr lang="zh-CN" altLang="en-US" sz="2400" dirty="0">
                <a:solidFill>
                  <a:schemeClr val="tx2"/>
                </a:solidFill>
                <a:sym typeface="dbsym" pitchFamily="34" charset="2"/>
              </a:rPr>
              <a:t>是不等条件，则称为</a:t>
            </a:r>
            <a:r>
              <a:rPr lang="zh-CN" altLang="en-US" sz="2400" dirty="0">
                <a:solidFill>
                  <a:srgbClr val="7030A0"/>
                </a:solidFill>
                <a:sym typeface="dbsym" pitchFamily="34" charset="2"/>
              </a:rPr>
              <a:t>不等值连接</a:t>
            </a:r>
            <a:endParaRPr lang="en-US" altLang="zh-CN" sz="2400" dirty="0">
              <a:solidFill>
                <a:srgbClr val="7030A0"/>
              </a:solidFill>
              <a:sym typeface="dbsym" pitchFamily="34" charset="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8FCC3187-C097-45C9-A0E1-C206BD9F7699}"/>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60419" name="Rectangle 3">
            <a:extLst>
              <a:ext uri="{FF2B5EF4-FFF2-40B4-BE49-F238E27FC236}">
                <a16:creationId xmlns:a16="http://schemas.microsoft.com/office/drawing/2014/main" id="{9A2C233A-85CB-4154-B276-850EF948C1D9}"/>
              </a:ext>
            </a:extLst>
          </p:cNvPr>
          <p:cNvSpPr>
            <a:spLocks noGrp="1" noChangeArrowheads="1"/>
          </p:cNvSpPr>
          <p:nvPr>
            <p:ph type="body" idx="4294967295"/>
          </p:nvPr>
        </p:nvSpPr>
        <p:spPr>
          <a:xfrm>
            <a:off x="965373" y="1477409"/>
            <a:ext cx="10259735" cy="4868862"/>
          </a:xfrm>
        </p:spPr>
        <p:txBody>
          <a:bodyPr/>
          <a:lstStyle/>
          <a:p>
            <a:r>
              <a:rPr lang="en-US" altLang="zh-CN" sz="2800" dirty="0">
                <a:solidFill>
                  <a:srgbClr val="FF0000"/>
                </a:solidFill>
              </a:rPr>
              <a:t>Outer Join</a:t>
            </a:r>
          </a:p>
          <a:p>
            <a:pPr lvl="1"/>
            <a:r>
              <a:rPr lang="zh-CN" altLang="zh-CN" sz="2400" dirty="0"/>
              <a:t>外连接是连接的扩展，可以避免信息的丢失</a:t>
            </a:r>
            <a:endParaRPr lang="en-US" altLang="zh-CN" sz="2400" dirty="0"/>
          </a:p>
          <a:p>
            <a:pPr lvl="1"/>
            <a:r>
              <a:rPr lang="zh-CN" altLang="zh-CN" sz="2400" dirty="0"/>
              <a:t>因为外连接要同时返回满足连接条件和不满足连接条件的元组。</a:t>
            </a:r>
          </a:p>
          <a:p>
            <a:pPr lvl="1"/>
            <a:endParaRPr lang="en-US" altLang="zh-CN" sz="2400" b="1" dirty="0"/>
          </a:p>
          <a:p>
            <a:pPr lvl="1"/>
            <a:r>
              <a:rPr lang="zh-CN" altLang="zh-CN" sz="2400" b="1" dirty="0"/>
              <a:t>外连接运算有三种形式</a:t>
            </a:r>
            <a:r>
              <a:rPr lang="en-US" altLang="zh-CN" sz="2400" b="1" dirty="0"/>
              <a:t>:</a:t>
            </a:r>
            <a:endParaRPr lang="zh-CN" altLang="zh-CN" sz="2400" dirty="0"/>
          </a:p>
          <a:p>
            <a:pPr lvl="2"/>
            <a:r>
              <a:rPr lang="zh-CN" altLang="zh-CN" sz="2400" dirty="0"/>
              <a:t>左外连接</a:t>
            </a:r>
            <a:r>
              <a:rPr lang="en-US" altLang="zh-CN" sz="2400" dirty="0"/>
              <a:t>( left    outer join )</a:t>
            </a:r>
            <a:r>
              <a:rPr lang="zh-CN" altLang="zh-CN" sz="2400" dirty="0"/>
              <a:t>， 用</a:t>
            </a:r>
            <a:r>
              <a:rPr lang="en-US" altLang="zh-CN" sz="2400" dirty="0">
                <a:solidFill>
                  <a:srgbClr val="FF0000"/>
                </a:solidFill>
                <a:latin typeface="宋体" panose="02010600030101010101" pitchFamily="2" charset="-122"/>
                <a:ea typeface="宋体" panose="02010600030101010101" pitchFamily="2" charset="-122"/>
              </a:rPr>
              <a:t>⟕</a:t>
            </a:r>
            <a:r>
              <a:rPr lang="zh-CN" altLang="zh-CN" sz="2400" dirty="0"/>
              <a:t>表示</a:t>
            </a:r>
            <a:r>
              <a:rPr lang="en-US" altLang="zh-CN" sz="2400" dirty="0"/>
              <a:t>;</a:t>
            </a:r>
          </a:p>
          <a:p>
            <a:pPr lvl="2"/>
            <a:r>
              <a:rPr lang="zh-CN" altLang="zh-CN" sz="2400" dirty="0"/>
              <a:t>右外连接</a:t>
            </a:r>
            <a:r>
              <a:rPr lang="en-US" altLang="zh-CN" sz="2400" dirty="0"/>
              <a:t>( right  outer join )</a:t>
            </a:r>
            <a:r>
              <a:rPr lang="zh-CN" altLang="zh-CN" sz="2400" dirty="0"/>
              <a:t>， 用</a:t>
            </a:r>
            <a:r>
              <a:rPr lang="en-US" altLang="zh-CN" sz="2400" dirty="0">
                <a:solidFill>
                  <a:srgbClr val="FF0000"/>
                </a:solidFill>
                <a:latin typeface="宋体" panose="02010600030101010101" pitchFamily="2" charset="-122"/>
                <a:ea typeface="宋体" panose="02010600030101010101" pitchFamily="2" charset="-122"/>
              </a:rPr>
              <a:t>⟖</a:t>
            </a:r>
            <a:r>
              <a:rPr lang="zh-CN" altLang="zh-CN" sz="2400" dirty="0"/>
              <a:t>表示</a:t>
            </a:r>
            <a:r>
              <a:rPr lang="en-US" altLang="zh-CN" sz="2400" dirty="0"/>
              <a:t>;</a:t>
            </a:r>
          </a:p>
          <a:p>
            <a:pPr lvl="2"/>
            <a:r>
              <a:rPr lang="zh-CN" altLang="zh-CN" sz="2400" dirty="0"/>
              <a:t>全外连接</a:t>
            </a:r>
            <a:r>
              <a:rPr lang="en-US" altLang="zh-CN" sz="2400" dirty="0"/>
              <a:t>( full    outer join )</a:t>
            </a:r>
            <a:r>
              <a:rPr lang="zh-CN" altLang="zh-CN" sz="2400" dirty="0"/>
              <a:t>， 用</a:t>
            </a:r>
            <a:r>
              <a:rPr lang="en-US" altLang="zh-CN" sz="2400" dirty="0"/>
              <a:t> </a:t>
            </a:r>
            <a:r>
              <a:rPr lang="en-US" altLang="zh-CN" sz="2400" dirty="0">
                <a:solidFill>
                  <a:srgbClr val="FF0000"/>
                </a:solidFill>
                <a:latin typeface="宋体" panose="02010600030101010101" pitchFamily="2" charset="-122"/>
                <a:ea typeface="宋体" panose="02010600030101010101" pitchFamily="2" charset="-122"/>
              </a:rPr>
              <a:t>⟗</a:t>
            </a:r>
            <a:r>
              <a:rPr lang="en-US" altLang="zh-CN" sz="2400" dirty="0"/>
              <a:t> </a:t>
            </a:r>
            <a:r>
              <a:rPr lang="zh-CN" altLang="zh-CN" sz="2400" dirty="0"/>
              <a:t>表示</a:t>
            </a:r>
            <a:r>
              <a:rPr lang="en-US" altLang="zh-CN" sz="2400"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279ECA1-2537-4043-A94E-6DCAADA14653}"/>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62467" name="Rectangle 3">
            <a:extLst>
              <a:ext uri="{FF2B5EF4-FFF2-40B4-BE49-F238E27FC236}">
                <a16:creationId xmlns:a16="http://schemas.microsoft.com/office/drawing/2014/main" id="{0D109316-88D2-41C5-BDA6-2563005A0CFB}"/>
              </a:ext>
            </a:extLst>
          </p:cNvPr>
          <p:cNvSpPr>
            <a:spLocks noGrp="1" noChangeArrowheads="1"/>
          </p:cNvSpPr>
          <p:nvPr>
            <p:ph type="body" idx="4294967295"/>
          </p:nvPr>
        </p:nvSpPr>
        <p:spPr>
          <a:xfrm>
            <a:off x="1104900" y="1985278"/>
            <a:ext cx="9980683" cy="4796522"/>
          </a:xfrm>
        </p:spPr>
        <p:txBody>
          <a:bodyPr/>
          <a:lstStyle/>
          <a:p>
            <a:endParaRPr lang="en-US" altLang="zh-CN" sz="2400" dirty="0"/>
          </a:p>
          <a:p>
            <a:r>
              <a:rPr lang="en-US" altLang="zh-CN" sz="2800" dirty="0">
                <a:solidFill>
                  <a:srgbClr val="FF0000"/>
                </a:solidFill>
              </a:rPr>
              <a:t>Outer Join</a:t>
            </a:r>
          </a:p>
          <a:p>
            <a:pPr lvl="1"/>
            <a:r>
              <a:rPr lang="zh-CN" altLang="en-US" sz="2000" b="1" dirty="0"/>
              <a:t>左</a:t>
            </a:r>
            <a:r>
              <a:rPr lang="zh-CN" altLang="zh-CN" sz="2000" b="1" dirty="0"/>
              <a:t>外连接</a:t>
            </a:r>
            <a:r>
              <a:rPr lang="en-US" altLang="zh-CN" dirty="0">
                <a:solidFill>
                  <a:srgbClr val="FF0000"/>
                </a:solidFill>
                <a:latin typeface="宋体" panose="02010600030101010101" pitchFamily="2" charset="-122"/>
                <a:ea typeface="宋体" panose="02010600030101010101" pitchFamily="2" charset="-122"/>
              </a:rPr>
              <a:t>⟕</a:t>
            </a:r>
          </a:p>
          <a:p>
            <a:pPr lvl="2"/>
            <a:r>
              <a:rPr lang="zh-CN" altLang="en-US" sz="1800" dirty="0"/>
              <a:t>结果集的第一部分包括自然连接</a:t>
            </a:r>
            <a:r>
              <a:rPr lang="zh-CN" altLang="zh-CN" sz="1800" dirty="0"/>
              <a:t>⋈</a:t>
            </a:r>
            <a:r>
              <a:rPr lang="zh-CN" altLang="en-US" sz="1800" dirty="0"/>
              <a:t>的所有结果（满足条件的）</a:t>
            </a:r>
            <a:endParaRPr lang="en-US" altLang="zh-CN" sz="1800" dirty="0"/>
          </a:p>
          <a:p>
            <a:pPr lvl="2"/>
            <a:r>
              <a:rPr lang="zh-CN" altLang="en-US" sz="1800" dirty="0"/>
              <a:t>结果集的第二部分是</a:t>
            </a:r>
            <a:r>
              <a:rPr lang="zh-CN" altLang="zh-CN" sz="1800" dirty="0"/>
              <a:t>左侧关系中所有与右侧关系的任一元组都不匹配</a:t>
            </a:r>
            <a:r>
              <a:rPr lang="zh-CN" altLang="en-US" sz="1800" dirty="0"/>
              <a:t>连接条件</a:t>
            </a:r>
            <a:r>
              <a:rPr lang="zh-CN" altLang="zh-CN" sz="1800" dirty="0"/>
              <a:t>的元组，用空值填充所有来自右侧关系的属性，把</a:t>
            </a:r>
            <a:r>
              <a:rPr lang="zh-CN" altLang="en-US" sz="1800" dirty="0"/>
              <a:t>这样构造</a:t>
            </a:r>
            <a:r>
              <a:rPr lang="zh-CN" altLang="zh-CN" sz="1800" dirty="0"/>
              <a:t>的元组加到</a:t>
            </a:r>
            <a:r>
              <a:rPr lang="zh-CN" altLang="en-US" sz="1800" dirty="0"/>
              <a:t>结果</a:t>
            </a:r>
            <a:r>
              <a:rPr lang="zh-CN" altLang="zh-CN" sz="1800" dirty="0"/>
              <a:t>中</a:t>
            </a:r>
          </a:p>
          <a:p>
            <a:pPr lvl="2"/>
            <a:endParaRPr lang="en-US" altLang="zh-CN" sz="2000" dirty="0"/>
          </a:p>
          <a:p>
            <a:pPr lvl="2"/>
            <a:r>
              <a:rPr lang="zh-CN" altLang="zh-CN" sz="2000" b="1" dirty="0"/>
              <a:t>例：</a:t>
            </a:r>
            <a:r>
              <a:rPr lang="zh-CN" altLang="en-US" sz="2000" dirty="0"/>
              <a:t>查询教师讲课的情况</a:t>
            </a:r>
            <a:endParaRPr lang="en-US" altLang="zh-CN" sz="2000" dirty="0"/>
          </a:p>
          <a:p>
            <a:pPr lvl="3"/>
            <a:r>
              <a:rPr lang="zh-CN" altLang="en-US" sz="1600" dirty="0"/>
              <a:t>哪些老师讲了什么课</a:t>
            </a:r>
            <a:endParaRPr lang="en-US" altLang="zh-CN" sz="1600" dirty="0"/>
          </a:p>
          <a:p>
            <a:pPr lvl="3"/>
            <a:r>
              <a:rPr lang="zh-CN" altLang="en-US" sz="1600" dirty="0"/>
              <a:t>哪些老师没讲课</a:t>
            </a:r>
            <a:endParaRPr lang="en-US" altLang="zh-CN" sz="1600" dirty="0"/>
          </a:p>
          <a:p>
            <a:pPr lvl="2"/>
            <a:endParaRPr lang="en-US" altLang="zh-CN" sz="1800" b="1" dirty="0"/>
          </a:p>
          <a:p>
            <a:pPr marL="1371600" lvl="3" indent="0">
              <a:buNone/>
            </a:pPr>
            <a:r>
              <a:rPr lang="en-US" altLang="zh-CN" sz="1800" dirty="0">
                <a:solidFill>
                  <a:srgbClr val="7030A0"/>
                </a:solidFill>
              </a:rPr>
              <a:t>instructor </a:t>
            </a:r>
            <a:r>
              <a:rPr lang="en-US" altLang="zh-CN" dirty="0">
                <a:solidFill>
                  <a:srgbClr val="7030A0"/>
                </a:solidFill>
                <a:latin typeface="宋体" panose="02010600030101010101" pitchFamily="2" charset="-122"/>
                <a:ea typeface="宋体" panose="02010600030101010101" pitchFamily="2" charset="-122"/>
              </a:rPr>
              <a:t>⟕</a:t>
            </a:r>
            <a:r>
              <a:rPr lang="en-US" altLang="zh-CN" sz="1800" dirty="0">
                <a:solidFill>
                  <a:srgbClr val="7030A0"/>
                </a:solidFill>
                <a:latin typeface="宋体" panose="02010600030101010101" pitchFamily="2" charset="-122"/>
                <a:ea typeface="宋体" panose="02010600030101010101" pitchFamily="2" charset="-122"/>
              </a:rPr>
              <a:t> </a:t>
            </a:r>
            <a:r>
              <a:rPr lang="en-US" altLang="zh-CN" sz="1800" dirty="0">
                <a:solidFill>
                  <a:srgbClr val="7030A0"/>
                </a:solidFill>
              </a:rPr>
              <a:t>teaches </a:t>
            </a:r>
          </a:p>
          <a:p>
            <a:pPr lvl="1"/>
            <a:endParaRPr lang="en-US" altLang="zh-CN" sz="2000" dirty="0">
              <a:solidFill>
                <a:srgbClr val="FF0000"/>
              </a:solidFill>
            </a:endParaRPr>
          </a:p>
        </p:txBody>
      </p:sp>
      <p:pic>
        <p:nvPicPr>
          <p:cNvPr id="62468" name="图片 3">
            <a:extLst>
              <a:ext uri="{FF2B5EF4-FFF2-40B4-BE49-F238E27FC236}">
                <a16:creationId xmlns:a16="http://schemas.microsoft.com/office/drawing/2014/main" id="{43DF1071-0E89-41D3-AE4A-A2EA78DB96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66" y="1336532"/>
            <a:ext cx="2384862" cy="191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图片 4">
            <a:extLst>
              <a:ext uri="{FF2B5EF4-FFF2-40B4-BE49-F238E27FC236}">
                <a16:creationId xmlns:a16="http://schemas.microsoft.com/office/drawing/2014/main" id="{5E318DBB-8ECA-4762-B6CF-D56394F150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1022" y="1362801"/>
            <a:ext cx="2384863" cy="188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2">
            <a:extLst>
              <a:ext uri="{FF2B5EF4-FFF2-40B4-BE49-F238E27FC236}">
                <a16:creationId xmlns:a16="http://schemas.microsoft.com/office/drawing/2014/main" id="{9D254CA0-BAD9-4A25-B04D-83A8F63163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4297" y="4377056"/>
            <a:ext cx="2992196" cy="240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1E0FCBA3-460E-4C9B-8332-B279EB639015}"/>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63491" name="Rectangle 3">
            <a:extLst>
              <a:ext uri="{FF2B5EF4-FFF2-40B4-BE49-F238E27FC236}">
                <a16:creationId xmlns:a16="http://schemas.microsoft.com/office/drawing/2014/main" id="{7FD8F44F-30DD-4947-8A41-41B2834463B2}"/>
              </a:ext>
            </a:extLst>
          </p:cNvPr>
          <p:cNvSpPr>
            <a:spLocks noGrp="1" noChangeArrowheads="1"/>
          </p:cNvSpPr>
          <p:nvPr>
            <p:ph type="body" idx="4294967295"/>
          </p:nvPr>
        </p:nvSpPr>
        <p:spPr>
          <a:xfrm>
            <a:off x="1104900" y="1989138"/>
            <a:ext cx="9980682" cy="4792662"/>
          </a:xfrm>
        </p:spPr>
        <p:txBody>
          <a:bodyPr>
            <a:normAutofit/>
          </a:bodyPr>
          <a:lstStyle/>
          <a:p>
            <a:endParaRPr lang="en-US" altLang="zh-CN" sz="2400" dirty="0"/>
          </a:p>
          <a:p>
            <a:r>
              <a:rPr lang="en-US" altLang="zh-CN" sz="2800" dirty="0">
                <a:solidFill>
                  <a:srgbClr val="FF0000"/>
                </a:solidFill>
              </a:rPr>
              <a:t>Outer Join</a:t>
            </a:r>
          </a:p>
          <a:p>
            <a:pPr lvl="1"/>
            <a:r>
              <a:rPr lang="zh-CN" altLang="zh-CN" sz="2000" b="1" dirty="0"/>
              <a:t>右外连接</a:t>
            </a:r>
            <a:r>
              <a:rPr lang="en-US" altLang="zh-CN" sz="2000" dirty="0">
                <a:solidFill>
                  <a:srgbClr val="FF0000"/>
                </a:solidFill>
                <a:latin typeface="宋体" panose="02010600030101010101" pitchFamily="2" charset="-122"/>
                <a:ea typeface="宋体" panose="02010600030101010101" pitchFamily="2" charset="-122"/>
              </a:rPr>
              <a:t>⟖</a:t>
            </a:r>
          </a:p>
          <a:p>
            <a:pPr lvl="2"/>
            <a:r>
              <a:rPr lang="zh-CN" altLang="zh-CN" sz="1800" dirty="0"/>
              <a:t>右外连接</a:t>
            </a:r>
            <a:r>
              <a:rPr lang="en-US" altLang="zh-CN" sz="1800" dirty="0"/>
              <a:t>⟖</a:t>
            </a:r>
            <a:r>
              <a:rPr lang="zh-CN" altLang="zh-CN" sz="1800" dirty="0"/>
              <a:t>与左外连接相对称</a:t>
            </a:r>
            <a:r>
              <a:rPr lang="en-US" altLang="zh-CN" sz="1800" dirty="0"/>
              <a:t>: </a:t>
            </a:r>
            <a:r>
              <a:rPr lang="zh-CN" altLang="zh-CN" sz="1800" dirty="0"/>
              <a:t>用空值填充来自左侧关系的所有与右侧关系的任一元组都不匹配的元组，将结果加到自然连接的结果中。</a:t>
            </a:r>
            <a:endParaRPr lang="en-US" altLang="zh-CN" sz="1800" dirty="0"/>
          </a:p>
          <a:p>
            <a:pPr lvl="2"/>
            <a:r>
              <a:rPr lang="zh-CN" altLang="zh-CN" sz="1700" b="1" dirty="0"/>
              <a:t>例：</a:t>
            </a:r>
            <a:r>
              <a:rPr lang="zh-CN" altLang="en-US" sz="1700" dirty="0"/>
              <a:t>查询教师讲课的情况</a:t>
            </a:r>
            <a:endParaRPr lang="en-US" altLang="zh-CN" sz="1700" dirty="0"/>
          </a:p>
          <a:p>
            <a:pPr lvl="3"/>
            <a:r>
              <a:rPr lang="zh-CN" altLang="en-US" sz="1700" dirty="0"/>
              <a:t>哪些老师讲了什么课</a:t>
            </a:r>
            <a:endParaRPr lang="en-US" altLang="zh-CN" sz="1700" dirty="0"/>
          </a:p>
          <a:p>
            <a:pPr lvl="3"/>
            <a:r>
              <a:rPr lang="zh-CN" altLang="en-US" sz="1700" dirty="0"/>
              <a:t>哪些老师没讲课</a:t>
            </a:r>
            <a:endParaRPr lang="en-US" altLang="zh-CN" sz="1700" dirty="0"/>
          </a:p>
          <a:p>
            <a:pPr marL="1371600" lvl="3" indent="0">
              <a:buNone/>
            </a:pPr>
            <a:r>
              <a:rPr lang="en-US" altLang="zh-CN" sz="1700" dirty="0">
                <a:solidFill>
                  <a:srgbClr val="7030A0"/>
                </a:solidFill>
              </a:rPr>
              <a:t>teaches </a:t>
            </a:r>
            <a:r>
              <a:rPr lang="en-US" altLang="zh-CN" sz="1700" dirty="0">
                <a:solidFill>
                  <a:srgbClr val="7030A0"/>
                </a:solidFill>
                <a:latin typeface="宋体" panose="02010600030101010101" pitchFamily="2" charset="-122"/>
                <a:ea typeface="宋体" panose="02010600030101010101" pitchFamily="2" charset="-122"/>
              </a:rPr>
              <a:t>⟖ </a:t>
            </a:r>
            <a:r>
              <a:rPr lang="en-US" altLang="zh-CN" sz="1700" dirty="0">
                <a:solidFill>
                  <a:srgbClr val="7030A0"/>
                </a:solidFill>
              </a:rPr>
              <a:t>instructor</a:t>
            </a:r>
          </a:p>
          <a:p>
            <a:pPr marL="1371600" lvl="3" indent="0">
              <a:buNone/>
            </a:pPr>
            <a:endParaRPr lang="en-US" altLang="zh-CN" sz="1600" dirty="0"/>
          </a:p>
          <a:p>
            <a:pPr marL="1371600" lvl="3" indent="0">
              <a:buNone/>
            </a:pPr>
            <a:r>
              <a:rPr lang="zh-CN" altLang="zh-CN" sz="1600" dirty="0"/>
              <a:t>注意：从左外连接的例子到右外连接的例子，</a:t>
            </a:r>
            <a:endParaRPr lang="en-US" altLang="zh-CN" sz="1600" dirty="0"/>
          </a:p>
          <a:p>
            <a:pPr marL="1371600" lvl="3" indent="0">
              <a:buNone/>
            </a:pPr>
            <a:r>
              <a:rPr lang="zh-CN" altLang="zh-CN" sz="1600" dirty="0"/>
              <a:t> 我们交换了运算对象的顺序</a:t>
            </a:r>
            <a:r>
              <a:rPr lang="zh-CN" altLang="en-US" sz="1600" dirty="0"/>
              <a:t>；上面的两个例子</a:t>
            </a:r>
            <a:endParaRPr lang="en-US" altLang="zh-CN" sz="1600" dirty="0"/>
          </a:p>
          <a:p>
            <a:pPr marL="1371600" lvl="3" indent="0">
              <a:buNone/>
            </a:pPr>
            <a:r>
              <a:rPr lang="zh-CN" altLang="en-US" sz="1600" dirty="0"/>
              <a:t>的结果一样，</a:t>
            </a:r>
            <a:r>
              <a:rPr lang="zh-CN" altLang="zh-CN" sz="1600" dirty="0"/>
              <a:t>都保留了</a:t>
            </a:r>
            <a:r>
              <a:rPr lang="en-US" altLang="zh-CN" sz="1600" dirty="0"/>
              <a:t>instructor</a:t>
            </a:r>
            <a:r>
              <a:rPr lang="zh-CN" altLang="en-US" sz="1600" dirty="0"/>
              <a:t>关系</a:t>
            </a:r>
            <a:r>
              <a:rPr lang="zh-CN" altLang="zh-CN" sz="1600" dirty="0"/>
              <a:t>的</a:t>
            </a:r>
            <a:r>
              <a:rPr lang="zh-CN" altLang="en-US" sz="1600" dirty="0"/>
              <a:t>所有</a:t>
            </a:r>
            <a:endParaRPr lang="en-US" altLang="zh-CN" sz="1600" dirty="0"/>
          </a:p>
          <a:p>
            <a:pPr marL="1371600" lvl="3" indent="0">
              <a:buNone/>
            </a:pPr>
            <a:r>
              <a:rPr lang="zh-CN" altLang="zh-CN" sz="1600" dirty="0"/>
              <a:t>元组</a:t>
            </a:r>
            <a:r>
              <a:rPr lang="zh-CN" altLang="en-US" sz="1600" dirty="0"/>
              <a:t>。</a:t>
            </a:r>
            <a:endParaRPr lang="en-US" altLang="zh-CN" sz="2000" dirty="0">
              <a:solidFill>
                <a:srgbClr val="FF0000"/>
              </a:solidFill>
            </a:endParaRPr>
          </a:p>
        </p:txBody>
      </p:sp>
      <p:pic>
        <p:nvPicPr>
          <p:cNvPr id="63492" name="图片 3">
            <a:extLst>
              <a:ext uri="{FF2B5EF4-FFF2-40B4-BE49-F238E27FC236}">
                <a16:creationId xmlns:a16="http://schemas.microsoft.com/office/drawing/2014/main" id="{C735849C-51F5-4937-B663-4E05477865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1998" y="1345007"/>
            <a:ext cx="2316002" cy="186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图片 4">
            <a:extLst>
              <a:ext uri="{FF2B5EF4-FFF2-40B4-BE49-F238E27FC236}">
                <a16:creationId xmlns:a16="http://schemas.microsoft.com/office/drawing/2014/main" id="{223F1653-3DD7-4C36-A25D-CF3BF26B86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6459" y="1370520"/>
            <a:ext cx="2316002" cy="183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2">
            <a:extLst>
              <a:ext uri="{FF2B5EF4-FFF2-40B4-BE49-F238E27FC236}">
                <a16:creationId xmlns:a16="http://schemas.microsoft.com/office/drawing/2014/main" id="{029A00FD-FB5A-4281-A723-6E51CE966B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1644" y="4040183"/>
            <a:ext cx="3386356" cy="274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F0E4FC56-26CD-41A5-956E-FBEFDCC08157}"/>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64515" name="Rectangle 3">
            <a:extLst>
              <a:ext uri="{FF2B5EF4-FFF2-40B4-BE49-F238E27FC236}">
                <a16:creationId xmlns:a16="http://schemas.microsoft.com/office/drawing/2014/main" id="{B0D2F15C-EFF3-43C0-A079-C9FA8C648D38}"/>
              </a:ext>
            </a:extLst>
          </p:cNvPr>
          <p:cNvSpPr>
            <a:spLocks noGrp="1" noChangeArrowheads="1"/>
          </p:cNvSpPr>
          <p:nvPr>
            <p:ph type="body" idx="4294967295"/>
          </p:nvPr>
        </p:nvSpPr>
        <p:spPr>
          <a:xfrm>
            <a:off x="1104900" y="2062957"/>
            <a:ext cx="9980682" cy="4868862"/>
          </a:xfrm>
        </p:spPr>
        <p:txBody>
          <a:bodyPr/>
          <a:lstStyle/>
          <a:p>
            <a:endParaRPr lang="en-US" altLang="zh-CN" sz="2400" dirty="0"/>
          </a:p>
          <a:p>
            <a:r>
              <a:rPr lang="en-US" altLang="zh-CN" sz="2800" dirty="0">
                <a:solidFill>
                  <a:srgbClr val="FF0000"/>
                </a:solidFill>
              </a:rPr>
              <a:t>Outer Join</a:t>
            </a:r>
          </a:p>
          <a:p>
            <a:pPr lvl="1"/>
            <a:endParaRPr lang="en-US" altLang="zh-CN" sz="2000" b="1" dirty="0"/>
          </a:p>
          <a:p>
            <a:pPr lvl="1"/>
            <a:r>
              <a:rPr lang="zh-CN" altLang="zh-CN" sz="2000" b="1" dirty="0"/>
              <a:t>全外连接</a:t>
            </a:r>
            <a:r>
              <a:rPr lang="en-US" altLang="zh-CN" dirty="0">
                <a:solidFill>
                  <a:srgbClr val="FF0000"/>
                </a:solidFill>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2"/>
            <a:endParaRPr lang="en-US" altLang="zh-CN" sz="1800" dirty="0"/>
          </a:p>
          <a:p>
            <a:pPr lvl="2"/>
            <a:r>
              <a:rPr lang="zh-CN" altLang="zh-CN" sz="1800" dirty="0"/>
              <a:t>全外连接</a:t>
            </a:r>
            <a:r>
              <a:rPr lang="en-US" altLang="zh-CN" sz="1800" dirty="0">
                <a:solidFill>
                  <a:srgbClr val="FF0000"/>
                </a:solidFill>
                <a:latin typeface="宋体" panose="02010600030101010101" pitchFamily="2" charset="-122"/>
                <a:ea typeface="宋体" panose="02010600030101010101" pitchFamily="2" charset="-122"/>
              </a:rPr>
              <a:t>⟗</a:t>
            </a:r>
            <a:r>
              <a:rPr lang="zh-CN" altLang="zh-CN" sz="1800" dirty="0"/>
              <a:t>既做左外连接又做右外连接，既填充左侧关系中与右侧关系的任一元组都不匹配的元组，又填充右侧关系中与左侧关系的任一元组都不匹配的元组，并把结果都加到连接的结果中。</a:t>
            </a:r>
          </a:p>
          <a:p>
            <a:pPr lvl="2"/>
            <a:endParaRPr lang="en-US" altLang="zh-CN" sz="2000" b="1" dirty="0"/>
          </a:p>
          <a:p>
            <a:pPr lvl="2"/>
            <a:r>
              <a:rPr lang="zh-CN" altLang="zh-CN" sz="2000" b="1" dirty="0"/>
              <a:t>例：</a:t>
            </a:r>
            <a:r>
              <a:rPr lang="en-US" altLang="zh-CN" sz="2000" dirty="0"/>
              <a:t>instructor </a:t>
            </a:r>
            <a:r>
              <a:rPr lang="en-US" altLang="zh-CN" sz="2000" dirty="0">
                <a:solidFill>
                  <a:srgbClr val="FF0000"/>
                </a:solidFill>
                <a:latin typeface="宋体" panose="02010600030101010101" pitchFamily="2" charset="-122"/>
                <a:ea typeface="宋体" panose="02010600030101010101" pitchFamily="2" charset="-122"/>
              </a:rPr>
              <a:t>⟗</a:t>
            </a:r>
            <a:r>
              <a:rPr lang="en-US" altLang="zh-CN" sz="2000" dirty="0"/>
              <a:t> teaches    </a:t>
            </a:r>
            <a:r>
              <a:rPr lang="zh-CN" altLang="en-US" sz="2000" dirty="0"/>
              <a:t>（同学们自己写出结果！）</a:t>
            </a:r>
            <a:endParaRPr lang="en-US" altLang="zh-CN" sz="2000" dirty="0">
              <a:solidFill>
                <a:srgbClr val="FF0000"/>
              </a:solidFill>
            </a:endParaRPr>
          </a:p>
        </p:txBody>
      </p:sp>
      <p:pic>
        <p:nvPicPr>
          <p:cNvPr id="64516" name="图片 3">
            <a:extLst>
              <a:ext uri="{FF2B5EF4-FFF2-40B4-BE49-F238E27FC236}">
                <a16:creationId xmlns:a16="http://schemas.microsoft.com/office/drawing/2014/main" id="{D1B1E0E3-3806-4339-8165-B54D012E6D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6715" y="1429961"/>
            <a:ext cx="2992883" cy="240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图片 4">
            <a:extLst>
              <a:ext uri="{FF2B5EF4-FFF2-40B4-BE49-F238E27FC236}">
                <a16:creationId xmlns:a16="http://schemas.microsoft.com/office/drawing/2014/main" id="{3415F2DF-4DBF-4158-89F1-B5EA18D69E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321" y="1468543"/>
            <a:ext cx="2821090" cy="2234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6A29FF9-41B1-4204-A29A-9AFD0215989A}"/>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65539" name="Rectangle 3">
            <a:extLst>
              <a:ext uri="{FF2B5EF4-FFF2-40B4-BE49-F238E27FC236}">
                <a16:creationId xmlns:a16="http://schemas.microsoft.com/office/drawing/2014/main" id="{60B00D56-00BC-43B5-9F36-178BD7DA1182}"/>
              </a:ext>
            </a:extLst>
          </p:cNvPr>
          <p:cNvSpPr>
            <a:spLocks noGrp="1" noChangeArrowheads="1"/>
          </p:cNvSpPr>
          <p:nvPr>
            <p:ph type="body" idx="4294967295"/>
          </p:nvPr>
        </p:nvSpPr>
        <p:spPr>
          <a:xfrm>
            <a:off x="1104900" y="1687134"/>
            <a:ext cx="9884678" cy="4868862"/>
          </a:xfrm>
        </p:spPr>
        <p:txBody>
          <a:bodyPr/>
          <a:lstStyle/>
          <a:p>
            <a:r>
              <a:rPr lang="en-US" altLang="zh-CN" sz="2800" dirty="0">
                <a:solidFill>
                  <a:srgbClr val="FF0000"/>
                </a:solidFill>
              </a:rPr>
              <a:t>Outer Join</a:t>
            </a:r>
          </a:p>
          <a:p>
            <a:pPr lvl="1"/>
            <a:r>
              <a:rPr lang="zh-CN" altLang="zh-CN" sz="2400" b="1" dirty="0"/>
              <a:t>外连接运算的等价基本关系代数运算表示</a:t>
            </a:r>
          </a:p>
          <a:p>
            <a:pPr lvl="1"/>
            <a:endParaRPr lang="en-US" altLang="zh-CN" dirty="0"/>
          </a:p>
          <a:p>
            <a:pPr lvl="2"/>
            <a:r>
              <a:rPr lang="en-US" altLang="zh-CN" sz="2000" dirty="0">
                <a:solidFill>
                  <a:srgbClr val="FF0000"/>
                </a:solidFill>
              </a:rPr>
              <a:t>R </a:t>
            </a:r>
            <a:r>
              <a:rPr lang="en-US" altLang="zh-CN" sz="2000" dirty="0">
                <a:solidFill>
                  <a:srgbClr val="FF0000"/>
                </a:solidFill>
                <a:latin typeface="宋体" panose="02010600030101010101" pitchFamily="2" charset="-122"/>
                <a:ea typeface="宋体" panose="02010600030101010101" pitchFamily="2" charset="-122"/>
              </a:rPr>
              <a:t>⟕ </a:t>
            </a:r>
            <a:r>
              <a:rPr lang="en-US" altLang="zh-CN" sz="2000" dirty="0">
                <a:solidFill>
                  <a:srgbClr val="FF0000"/>
                </a:solidFill>
              </a:rPr>
              <a:t>S  </a:t>
            </a:r>
            <a:r>
              <a:rPr lang="en-US" altLang="zh-CN" sz="2000" dirty="0"/>
              <a:t>=   </a:t>
            </a:r>
            <a:r>
              <a:rPr lang="en-US" altLang="zh-CN" sz="2000" dirty="0">
                <a:solidFill>
                  <a:srgbClr val="7030A0"/>
                </a:solidFill>
              </a:rPr>
              <a:t>(r </a:t>
            </a:r>
            <a:r>
              <a:rPr lang="zh-CN" altLang="zh-CN" sz="2000" dirty="0">
                <a:solidFill>
                  <a:srgbClr val="7030A0"/>
                </a:solidFill>
              </a:rPr>
              <a:t>⋈ </a:t>
            </a:r>
            <a:r>
              <a:rPr lang="en-US" altLang="zh-CN" sz="2000" dirty="0">
                <a:solidFill>
                  <a:srgbClr val="7030A0"/>
                </a:solidFill>
              </a:rPr>
              <a:t>s) </a:t>
            </a:r>
            <a:r>
              <a:rPr lang="en-US" altLang="zh-CN" sz="2000" b="1" dirty="0">
                <a:solidFill>
                  <a:srgbClr val="00B0F0"/>
                </a:solidFill>
                <a:sym typeface="Symbol" panose="05050102010706020507" pitchFamily="18" charset="2"/>
              </a:rPr>
              <a:t></a:t>
            </a:r>
            <a:r>
              <a:rPr lang="en-US" altLang="zh-CN" sz="2000" dirty="0">
                <a:solidFill>
                  <a:srgbClr val="7030A0"/>
                </a:solidFill>
              </a:rPr>
              <a:t> (r </a:t>
            </a:r>
            <a:r>
              <a:rPr lang="zh-CN" altLang="zh-CN" sz="2000" dirty="0">
                <a:solidFill>
                  <a:srgbClr val="7030A0"/>
                </a:solidFill>
              </a:rPr>
              <a:t>− </a:t>
            </a:r>
            <a:r>
              <a:rPr lang="en-US" altLang="zh-CN" sz="2000" dirty="0">
                <a:solidFill>
                  <a:srgbClr val="7030A0"/>
                </a:solidFill>
                <a:sym typeface="Symbol" panose="05050102010706020507" pitchFamily="18" charset="2"/>
              </a:rPr>
              <a:t></a:t>
            </a:r>
            <a:r>
              <a:rPr lang="en-US" altLang="zh-CN" sz="2000" baseline="-25000" dirty="0">
                <a:solidFill>
                  <a:srgbClr val="7030A0"/>
                </a:solidFill>
              </a:rPr>
              <a:t>R</a:t>
            </a:r>
            <a:r>
              <a:rPr lang="en-US" altLang="zh-CN" sz="2000" dirty="0">
                <a:solidFill>
                  <a:srgbClr val="7030A0"/>
                </a:solidFill>
              </a:rPr>
              <a:t>(r </a:t>
            </a:r>
            <a:r>
              <a:rPr lang="zh-CN" altLang="zh-CN" sz="2000" dirty="0">
                <a:solidFill>
                  <a:srgbClr val="7030A0"/>
                </a:solidFill>
              </a:rPr>
              <a:t>⋈ </a:t>
            </a:r>
            <a:r>
              <a:rPr lang="en-US" altLang="zh-CN" sz="2000" dirty="0">
                <a:solidFill>
                  <a:srgbClr val="7030A0"/>
                </a:solidFill>
              </a:rPr>
              <a:t>s)) </a:t>
            </a:r>
            <a:r>
              <a:rPr lang="zh-CN" altLang="zh-CN" sz="2000" dirty="0">
                <a:solidFill>
                  <a:srgbClr val="7030A0"/>
                </a:solidFill>
              </a:rPr>
              <a:t>×</a:t>
            </a:r>
            <a:r>
              <a:rPr lang="en-US" altLang="zh-CN" sz="2000" dirty="0">
                <a:solidFill>
                  <a:srgbClr val="7030A0"/>
                </a:solidFill>
              </a:rPr>
              <a:t> {(null, . . . , null)</a:t>
            </a:r>
            <a:r>
              <a:rPr lang="en-US" altLang="zh-CN" sz="2000" baseline="-25000" dirty="0">
                <a:solidFill>
                  <a:srgbClr val="7030A0"/>
                </a:solidFill>
              </a:rPr>
              <a:t> 1</a:t>
            </a:r>
            <a:r>
              <a:rPr lang="en-US" altLang="zh-CN" sz="2000" dirty="0">
                <a:solidFill>
                  <a:srgbClr val="7030A0"/>
                </a:solidFill>
              </a:rPr>
              <a:t>}</a:t>
            </a:r>
            <a:endParaRPr lang="zh-CN" altLang="zh-CN" sz="2000" dirty="0">
              <a:solidFill>
                <a:srgbClr val="7030A0"/>
              </a:solidFill>
            </a:endParaRPr>
          </a:p>
          <a:p>
            <a:pPr lvl="2">
              <a:buFont typeface="Wingdings" panose="05000000000000000000" pitchFamily="2" charset="2"/>
              <a:buNone/>
            </a:pPr>
            <a:r>
              <a:rPr lang="zh-CN" altLang="zh-CN" sz="2000" dirty="0"/>
              <a:t>其中常数关系</a:t>
            </a:r>
            <a:r>
              <a:rPr lang="en-US" altLang="zh-CN" sz="2000" dirty="0"/>
              <a:t>{ ( null , …, null )</a:t>
            </a:r>
            <a:r>
              <a:rPr lang="en-US" altLang="zh-CN" sz="2000" baseline="-25000" dirty="0"/>
              <a:t>1</a:t>
            </a:r>
            <a:r>
              <a:rPr lang="en-US" altLang="zh-CN" sz="2000" dirty="0"/>
              <a:t> } </a:t>
            </a:r>
            <a:r>
              <a:rPr lang="zh-CN" altLang="zh-CN" sz="2000" dirty="0"/>
              <a:t>的模式是</a:t>
            </a:r>
            <a:r>
              <a:rPr lang="en-US" altLang="zh-CN" sz="2000" dirty="0"/>
              <a:t>S - R</a:t>
            </a:r>
            <a:endParaRPr lang="zh-CN" altLang="zh-CN" sz="2000" dirty="0"/>
          </a:p>
          <a:p>
            <a:pPr lvl="2"/>
            <a:endParaRPr lang="en-US" altLang="zh-CN" sz="2000" dirty="0"/>
          </a:p>
          <a:p>
            <a:pPr lvl="2"/>
            <a:r>
              <a:rPr lang="en-US" altLang="zh-CN" sz="2000" dirty="0">
                <a:solidFill>
                  <a:srgbClr val="FF0000"/>
                </a:solidFill>
              </a:rPr>
              <a:t>R </a:t>
            </a:r>
            <a:r>
              <a:rPr lang="en-US" altLang="zh-CN" sz="2000" dirty="0">
                <a:solidFill>
                  <a:srgbClr val="FF0000"/>
                </a:solidFill>
                <a:latin typeface="宋体" panose="02010600030101010101" pitchFamily="2" charset="-122"/>
                <a:ea typeface="宋体" panose="02010600030101010101" pitchFamily="2" charset="-122"/>
              </a:rPr>
              <a:t>⟖ </a:t>
            </a:r>
            <a:r>
              <a:rPr lang="en-US" altLang="zh-CN" sz="2000" dirty="0">
                <a:solidFill>
                  <a:srgbClr val="FF0000"/>
                </a:solidFill>
              </a:rPr>
              <a:t>S  </a:t>
            </a:r>
            <a:r>
              <a:rPr lang="en-US" altLang="zh-CN" sz="2000" dirty="0"/>
              <a:t>=   </a:t>
            </a:r>
            <a:r>
              <a:rPr lang="en-US" altLang="zh-CN" sz="2000" dirty="0">
                <a:solidFill>
                  <a:srgbClr val="7030A0"/>
                </a:solidFill>
              </a:rPr>
              <a:t>(r </a:t>
            </a:r>
            <a:r>
              <a:rPr lang="zh-CN" altLang="zh-CN" sz="2000" dirty="0">
                <a:solidFill>
                  <a:srgbClr val="7030A0"/>
                </a:solidFill>
              </a:rPr>
              <a:t>⋈ </a:t>
            </a:r>
            <a:r>
              <a:rPr lang="en-US" altLang="zh-CN" sz="2000" dirty="0">
                <a:solidFill>
                  <a:srgbClr val="7030A0"/>
                </a:solidFill>
              </a:rPr>
              <a:t>s) </a:t>
            </a:r>
            <a:r>
              <a:rPr lang="en-US" altLang="zh-CN" sz="2000" b="1" dirty="0">
                <a:solidFill>
                  <a:srgbClr val="00B0F0"/>
                </a:solidFill>
                <a:sym typeface="Symbol" panose="05050102010706020507" pitchFamily="18" charset="2"/>
              </a:rPr>
              <a:t></a:t>
            </a:r>
            <a:r>
              <a:rPr lang="en-US" altLang="zh-CN" sz="2000" dirty="0">
                <a:solidFill>
                  <a:srgbClr val="7030A0"/>
                </a:solidFill>
              </a:rPr>
              <a:t> {(null, . . . , null)</a:t>
            </a:r>
            <a:r>
              <a:rPr lang="en-US" altLang="zh-CN" sz="2000" baseline="-25000" dirty="0">
                <a:solidFill>
                  <a:srgbClr val="7030A0"/>
                </a:solidFill>
              </a:rPr>
              <a:t> 2</a:t>
            </a:r>
            <a:r>
              <a:rPr lang="en-US" altLang="zh-CN" sz="2000" dirty="0">
                <a:solidFill>
                  <a:srgbClr val="7030A0"/>
                </a:solidFill>
              </a:rPr>
              <a:t>} </a:t>
            </a:r>
            <a:r>
              <a:rPr lang="zh-CN" altLang="zh-CN" sz="2000" dirty="0">
                <a:solidFill>
                  <a:srgbClr val="7030A0"/>
                </a:solidFill>
              </a:rPr>
              <a:t>×</a:t>
            </a:r>
            <a:r>
              <a:rPr lang="en-US" altLang="zh-CN" sz="2000" dirty="0">
                <a:solidFill>
                  <a:srgbClr val="7030A0"/>
                </a:solidFill>
              </a:rPr>
              <a:t>(s </a:t>
            </a:r>
            <a:r>
              <a:rPr lang="zh-CN" altLang="zh-CN" sz="2000" dirty="0">
                <a:solidFill>
                  <a:srgbClr val="7030A0"/>
                </a:solidFill>
              </a:rPr>
              <a:t>− </a:t>
            </a:r>
            <a:r>
              <a:rPr lang="en-US" altLang="zh-CN" sz="2000" dirty="0">
                <a:solidFill>
                  <a:srgbClr val="7030A0"/>
                </a:solidFill>
                <a:sym typeface="Symbol" panose="05050102010706020507" pitchFamily="18" charset="2"/>
              </a:rPr>
              <a:t></a:t>
            </a:r>
            <a:r>
              <a:rPr lang="en-US" altLang="zh-CN" sz="2000" baseline="-25000" dirty="0">
                <a:solidFill>
                  <a:srgbClr val="7030A0"/>
                </a:solidFill>
              </a:rPr>
              <a:t>S </a:t>
            </a:r>
            <a:r>
              <a:rPr lang="en-US" altLang="zh-CN" sz="2000" dirty="0">
                <a:solidFill>
                  <a:srgbClr val="7030A0"/>
                </a:solidFill>
              </a:rPr>
              <a:t>(s </a:t>
            </a:r>
            <a:r>
              <a:rPr lang="zh-CN" altLang="zh-CN" sz="2000" dirty="0">
                <a:solidFill>
                  <a:srgbClr val="7030A0"/>
                </a:solidFill>
              </a:rPr>
              <a:t>⋈ </a:t>
            </a:r>
            <a:r>
              <a:rPr lang="en-US" altLang="zh-CN" sz="2000" dirty="0">
                <a:solidFill>
                  <a:srgbClr val="7030A0"/>
                </a:solidFill>
              </a:rPr>
              <a:t>r))</a:t>
            </a:r>
            <a:endParaRPr lang="zh-CN" altLang="zh-CN" sz="2000" dirty="0">
              <a:solidFill>
                <a:srgbClr val="7030A0"/>
              </a:solidFill>
            </a:endParaRPr>
          </a:p>
          <a:p>
            <a:pPr lvl="2">
              <a:buFont typeface="Wingdings" panose="05000000000000000000" pitchFamily="2" charset="2"/>
              <a:buNone/>
            </a:pPr>
            <a:r>
              <a:rPr lang="zh-CN" altLang="zh-CN" sz="2000" dirty="0"/>
              <a:t>其中常数关系</a:t>
            </a:r>
            <a:r>
              <a:rPr lang="en-US" altLang="zh-CN" sz="2000" dirty="0"/>
              <a:t>{ ( null , …, null )</a:t>
            </a:r>
            <a:r>
              <a:rPr lang="en-US" altLang="zh-CN" sz="2000" baseline="-25000" dirty="0"/>
              <a:t> 2</a:t>
            </a:r>
            <a:r>
              <a:rPr lang="en-US" altLang="zh-CN" sz="2000" dirty="0"/>
              <a:t> } </a:t>
            </a:r>
            <a:r>
              <a:rPr lang="zh-CN" altLang="zh-CN" sz="2000" dirty="0"/>
              <a:t>的模式是</a:t>
            </a:r>
            <a:r>
              <a:rPr lang="en-US" altLang="zh-CN" sz="2000" dirty="0"/>
              <a:t>R - S</a:t>
            </a:r>
            <a:endParaRPr lang="zh-CN" altLang="zh-CN" sz="2000" dirty="0"/>
          </a:p>
          <a:p>
            <a:pPr lvl="2"/>
            <a:endParaRPr lang="en-US" altLang="zh-CN" sz="2000" dirty="0"/>
          </a:p>
          <a:p>
            <a:pPr lvl="2"/>
            <a:r>
              <a:rPr lang="en-US" altLang="zh-CN" sz="2000" dirty="0">
                <a:solidFill>
                  <a:srgbClr val="FF0000"/>
                </a:solidFill>
              </a:rPr>
              <a:t>R </a:t>
            </a:r>
            <a:r>
              <a:rPr lang="en-US" altLang="zh-CN" sz="2000" dirty="0">
                <a:solidFill>
                  <a:srgbClr val="FF0000"/>
                </a:solidFill>
                <a:latin typeface="宋体" panose="02010600030101010101" pitchFamily="2" charset="-122"/>
                <a:ea typeface="宋体" panose="02010600030101010101" pitchFamily="2" charset="-122"/>
              </a:rPr>
              <a:t>⟗ </a:t>
            </a:r>
            <a:r>
              <a:rPr lang="en-US" altLang="zh-CN" sz="2000" dirty="0">
                <a:solidFill>
                  <a:srgbClr val="FF0000"/>
                </a:solidFill>
              </a:rPr>
              <a:t>S  </a:t>
            </a:r>
            <a:r>
              <a:rPr lang="en-US" altLang="zh-CN" sz="2000" dirty="0"/>
              <a:t>=  </a:t>
            </a:r>
            <a:r>
              <a:rPr lang="en-US" altLang="zh-CN" sz="2000" dirty="0">
                <a:solidFill>
                  <a:srgbClr val="7030A0"/>
                </a:solidFill>
              </a:rPr>
              <a:t>(r </a:t>
            </a:r>
            <a:r>
              <a:rPr lang="zh-CN" altLang="zh-CN" sz="2000" dirty="0">
                <a:solidFill>
                  <a:srgbClr val="7030A0"/>
                </a:solidFill>
              </a:rPr>
              <a:t>⋈ </a:t>
            </a:r>
            <a:r>
              <a:rPr lang="en-US" altLang="zh-CN" sz="2000" dirty="0">
                <a:solidFill>
                  <a:srgbClr val="7030A0"/>
                </a:solidFill>
              </a:rPr>
              <a:t>s)</a:t>
            </a:r>
            <a:r>
              <a:rPr lang="en-US" altLang="zh-CN" sz="2000" b="1" dirty="0">
                <a:solidFill>
                  <a:srgbClr val="7030A0"/>
                </a:solidFill>
              </a:rPr>
              <a:t> </a:t>
            </a:r>
            <a:r>
              <a:rPr lang="en-US" altLang="zh-CN" sz="2000" b="1" dirty="0">
                <a:solidFill>
                  <a:srgbClr val="00B0F0"/>
                </a:solidFill>
                <a:sym typeface="Symbol" panose="05050102010706020507" pitchFamily="18" charset="2"/>
              </a:rPr>
              <a:t></a:t>
            </a:r>
            <a:r>
              <a:rPr lang="en-US" altLang="zh-CN" sz="2000" b="1" dirty="0">
                <a:solidFill>
                  <a:srgbClr val="7030A0"/>
                </a:solidFill>
              </a:rPr>
              <a:t> </a:t>
            </a:r>
            <a:r>
              <a:rPr lang="en-US" altLang="zh-CN" sz="2000" dirty="0">
                <a:solidFill>
                  <a:srgbClr val="7030A0"/>
                </a:solidFill>
              </a:rPr>
              <a:t> (r </a:t>
            </a:r>
            <a:r>
              <a:rPr lang="zh-CN" altLang="zh-CN" sz="2000" dirty="0">
                <a:solidFill>
                  <a:srgbClr val="7030A0"/>
                </a:solidFill>
              </a:rPr>
              <a:t>− </a:t>
            </a:r>
            <a:r>
              <a:rPr lang="en-US" altLang="zh-CN" sz="2000" dirty="0">
                <a:solidFill>
                  <a:srgbClr val="7030A0"/>
                </a:solidFill>
                <a:sym typeface="Symbol" panose="05050102010706020507" pitchFamily="18" charset="2"/>
              </a:rPr>
              <a:t></a:t>
            </a:r>
            <a:r>
              <a:rPr lang="en-US" altLang="zh-CN" sz="2000" baseline="-25000" dirty="0">
                <a:solidFill>
                  <a:srgbClr val="7030A0"/>
                </a:solidFill>
              </a:rPr>
              <a:t>R</a:t>
            </a:r>
            <a:r>
              <a:rPr lang="en-US" altLang="zh-CN" sz="2000" dirty="0">
                <a:solidFill>
                  <a:srgbClr val="7030A0"/>
                </a:solidFill>
              </a:rPr>
              <a:t>(r </a:t>
            </a:r>
            <a:r>
              <a:rPr lang="zh-CN" altLang="zh-CN" sz="2000" dirty="0">
                <a:solidFill>
                  <a:srgbClr val="7030A0"/>
                </a:solidFill>
              </a:rPr>
              <a:t>⋈ </a:t>
            </a:r>
            <a:r>
              <a:rPr lang="en-US" altLang="zh-CN" sz="2000" dirty="0">
                <a:solidFill>
                  <a:srgbClr val="7030A0"/>
                </a:solidFill>
              </a:rPr>
              <a:t>s)) </a:t>
            </a:r>
            <a:r>
              <a:rPr lang="zh-CN" altLang="zh-CN" sz="2000" dirty="0">
                <a:solidFill>
                  <a:srgbClr val="7030A0"/>
                </a:solidFill>
              </a:rPr>
              <a:t>×</a:t>
            </a:r>
            <a:r>
              <a:rPr lang="en-US" altLang="zh-CN" sz="2000" dirty="0">
                <a:solidFill>
                  <a:srgbClr val="7030A0"/>
                </a:solidFill>
              </a:rPr>
              <a:t> {(null, . . . , null)</a:t>
            </a:r>
            <a:r>
              <a:rPr lang="en-US" altLang="zh-CN" sz="2000" baseline="-25000" dirty="0">
                <a:solidFill>
                  <a:srgbClr val="7030A0"/>
                </a:solidFill>
              </a:rPr>
              <a:t> 1</a:t>
            </a:r>
            <a:r>
              <a:rPr lang="en-US" altLang="zh-CN" sz="2000" dirty="0">
                <a:solidFill>
                  <a:srgbClr val="7030A0"/>
                </a:solidFill>
              </a:rPr>
              <a:t>}</a:t>
            </a:r>
            <a:r>
              <a:rPr lang="en-US" altLang="zh-CN" sz="2000" b="1" dirty="0">
                <a:solidFill>
                  <a:srgbClr val="7030A0"/>
                </a:solidFill>
              </a:rPr>
              <a:t>  </a:t>
            </a:r>
          </a:p>
          <a:p>
            <a:pPr lvl="2">
              <a:buFont typeface="Wingdings" panose="05000000000000000000" pitchFamily="2" charset="2"/>
              <a:buNone/>
            </a:pPr>
            <a:r>
              <a:rPr lang="zh-CN" altLang="en-US" sz="2000" b="1" dirty="0">
                <a:sym typeface="Symbol" panose="05050102010706020507" pitchFamily="18" charset="2"/>
              </a:rPr>
              <a:t>                              </a:t>
            </a:r>
            <a:r>
              <a:rPr lang="en-US" altLang="zh-CN" sz="2000" b="1" dirty="0">
                <a:solidFill>
                  <a:srgbClr val="00B0F0"/>
                </a:solidFill>
                <a:sym typeface="Symbol" panose="05050102010706020507" pitchFamily="18" charset="2"/>
              </a:rPr>
              <a:t></a:t>
            </a:r>
            <a:r>
              <a:rPr lang="en-US" altLang="zh-CN" sz="2000" dirty="0">
                <a:solidFill>
                  <a:srgbClr val="7030A0"/>
                </a:solidFill>
              </a:rPr>
              <a:t> </a:t>
            </a:r>
            <a:r>
              <a:rPr lang="zh-CN" altLang="en-US" sz="2000" dirty="0">
                <a:solidFill>
                  <a:srgbClr val="7030A0"/>
                </a:solidFill>
              </a:rPr>
              <a:t> </a:t>
            </a:r>
            <a:r>
              <a:rPr lang="en-US" altLang="zh-CN" sz="2000" dirty="0">
                <a:solidFill>
                  <a:srgbClr val="7030A0"/>
                </a:solidFill>
              </a:rPr>
              <a:t>{(null, . . . , null)</a:t>
            </a:r>
            <a:r>
              <a:rPr lang="en-US" altLang="zh-CN" sz="2000" baseline="-25000" dirty="0">
                <a:solidFill>
                  <a:srgbClr val="7030A0"/>
                </a:solidFill>
              </a:rPr>
              <a:t> 2</a:t>
            </a:r>
            <a:r>
              <a:rPr lang="en-US" altLang="zh-CN" sz="2000" dirty="0">
                <a:solidFill>
                  <a:srgbClr val="7030A0"/>
                </a:solidFill>
              </a:rPr>
              <a:t>} </a:t>
            </a:r>
            <a:r>
              <a:rPr lang="zh-CN" altLang="zh-CN" sz="2000" dirty="0">
                <a:solidFill>
                  <a:srgbClr val="7030A0"/>
                </a:solidFill>
              </a:rPr>
              <a:t>×</a:t>
            </a:r>
            <a:r>
              <a:rPr lang="en-US" altLang="zh-CN" sz="2000" dirty="0">
                <a:solidFill>
                  <a:srgbClr val="7030A0"/>
                </a:solidFill>
              </a:rPr>
              <a:t>(s </a:t>
            </a:r>
            <a:r>
              <a:rPr lang="zh-CN" altLang="zh-CN" sz="2000" dirty="0">
                <a:solidFill>
                  <a:srgbClr val="7030A0"/>
                </a:solidFill>
              </a:rPr>
              <a:t>− </a:t>
            </a:r>
            <a:r>
              <a:rPr lang="en-US" altLang="zh-CN" sz="2000" dirty="0">
                <a:solidFill>
                  <a:srgbClr val="7030A0"/>
                </a:solidFill>
                <a:sym typeface="Symbol" panose="05050102010706020507" pitchFamily="18" charset="2"/>
              </a:rPr>
              <a:t></a:t>
            </a:r>
            <a:r>
              <a:rPr lang="en-US" altLang="zh-CN" sz="2000" baseline="-25000" dirty="0">
                <a:solidFill>
                  <a:srgbClr val="7030A0"/>
                </a:solidFill>
              </a:rPr>
              <a:t>S </a:t>
            </a:r>
            <a:r>
              <a:rPr lang="en-US" altLang="zh-CN" sz="2000" dirty="0">
                <a:solidFill>
                  <a:srgbClr val="7030A0"/>
                </a:solidFill>
              </a:rPr>
              <a:t>(s </a:t>
            </a:r>
            <a:r>
              <a:rPr lang="zh-CN" altLang="zh-CN" sz="2000" dirty="0">
                <a:solidFill>
                  <a:srgbClr val="7030A0"/>
                </a:solidFill>
              </a:rPr>
              <a:t>⋈ </a:t>
            </a:r>
            <a:r>
              <a:rPr lang="en-US" altLang="zh-CN" sz="2000" dirty="0">
                <a:solidFill>
                  <a:srgbClr val="7030A0"/>
                </a:solidFill>
              </a:rPr>
              <a:t>r))</a:t>
            </a:r>
            <a:endParaRPr lang="zh-CN" altLang="zh-CN" sz="2000" dirty="0">
              <a:solidFill>
                <a:srgbClr val="7030A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6F3FC02A-7FEF-47EF-9F4F-9F493A6F3D9F}"/>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57347" name="Rectangle 3">
            <a:extLst>
              <a:ext uri="{FF2B5EF4-FFF2-40B4-BE49-F238E27FC236}">
                <a16:creationId xmlns:a16="http://schemas.microsoft.com/office/drawing/2014/main" id="{5D3C078F-2AB5-4D22-A84B-3CFFA4DDE469}"/>
              </a:ext>
            </a:extLst>
          </p:cNvPr>
          <p:cNvSpPr>
            <a:spLocks noGrp="1" noChangeArrowheads="1"/>
          </p:cNvSpPr>
          <p:nvPr>
            <p:ph type="body" idx="4294967295"/>
          </p:nvPr>
        </p:nvSpPr>
        <p:spPr>
          <a:xfrm>
            <a:off x="889233" y="1438183"/>
            <a:ext cx="10196349" cy="5343617"/>
          </a:xfrm>
        </p:spPr>
        <p:txBody>
          <a:bodyPr>
            <a:normAutofit lnSpcReduction="10000"/>
          </a:bodyPr>
          <a:lstStyle/>
          <a:p>
            <a:r>
              <a:rPr lang="zh-CN" altLang="en-US" sz="2800" dirty="0">
                <a:solidFill>
                  <a:srgbClr val="FF0000"/>
                </a:solidFill>
              </a:rPr>
              <a:t>赋值操作</a:t>
            </a:r>
            <a:r>
              <a:rPr lang="en-US" altLang="zh-CN" sz="2800" dirty="0">
                <a:solidFill>
                  <a:srgbClr val="FF0000"/>
                </a:solidFill>
              </a:rPr>
              <a:t>←</a:t>
            </a:r>
            <a:r>
              <a:rPr lang="zh-CN" altLang="en-US" sz="2800" dirty="0">
                <a:solidFill>
                  <a:srgbClr val="FF0000"/>
                </a:solidFill>
              </a:rPr>
              <a:t>（</a:t>
            </a:r>
            <a:r>
              <a:rPr lang="en-US" altLang="zh-CN" sz="2800" dirty="0">
                <a:solidFill>
                  <a:srgbClr val="FF0000"/>
                </a:solidFill>
              </a:rPr>
              <a:t>Assignment Operation</a:t>
            </a:r>
            <a:r>
              <a:rPr lang="zh-CN" altLang="zh-CN" sz="2800" dirty="0">
                <a:solidFill>
                  <a:srgbClr val="FF0000"/>
                </a:solidFill>
              </a:rPr>
              <a:t> </a:t>
            </a:r>
            <a:r>
              <a:rPr lang="zh-CN" altLang="en-US" sz="2800" dirty="0">
                <a:solidFill>
                  <a:srgbClr val="FF0000"/>
                </a:solidFill>
              </a:rPr>
              <a:t>）</a:t>
            </a:r>
            <a:endParaRPr lang="en-US" altLang="zh-CN" sz="2800" dirty="0">
              <a:solidFill>
                <a:srgbClr val="FF0000"/>
              </a:solidFill>
            </a:endParaRPr>
          </a:p>
          <a:p>
            <a:pPr lvl="1"/>
            <a:r>
              <a:rPr lang="zh-CN" altLang="en-US" sz="2000" b="1" dirty="0"/>
              <a:t>为什么说</a:t>
            </a:r>
            <a:r>
              <a:rPr lang="zh-CN" altLang="en-US" sz="2000" b="1" dirty="0">
                <a:solidFill>
                  <a:srgbClr val="FF0000"/>
                </a:solidFill>
              </a:rPr>
              <a:t>赋值操作</a:t>
            </a:r>
            <a:r>
              <a:rPr lang="en-US" altLang="zh-CN" sz="2000" dirty="0">
                <a:solidFill>
                  <a:srgbClr val="FF0000"/>
                </a:solidFill>
              </a:rPr>
              <a:t>←</a:t>
            </a:r>
            <a:r>
              <a:rPr lang="zh-CN" altLang="en-US" sz="2000" b="1" dirty="0"/>
              <a:t>是附加的关系代数运算符？</a:t>
            </a:r>
            <a:endParaRPr lang="en-US" altLang="zh-CN" sz="2000" b="1" dirty="0"/>
          </a:p>
          <a:p>
            <a:pPr marL="457200" lvl="1" indent="0">
              <a:buNone/>
            </a:pPr>
            <a:r>
              <a:rPr lang="zh-CN" altLang="en-US" sz="1800" dirty="0"/>
              <a:t>       </a:t>
            </a:r>
            <a:r>
              <a:rPr lang="zh-CN" altLang="en-US" sz="1800" dirty="0">
                <a:solidFill>
                  <a:srgbClr val="7030A0"/>
                </a:solidFill>
              </a:rPr>
              <a:t>赋值操作可以用更名运算来实现</a:t>
            </a:r>
            <a:endParaRPr lang="en-US" altLang="zh-CN" sz="2000" b="1" dirty="0">
              <a:solidFill>
                <a:srgbClr val="7030A0"/>
              </a:solidFill>
            </a:endParaRPr>
          </a:p>
          <a:p>
            <a:pPr lvl="1"/>
            <a:endParaRPr lang="en-US" altLang="zh-CN" sz="2000" b="1" dirty="0"/>
          </a:p>
          <a:p>
            <a:pPr lvl="1"/>
            <a:r>
              <a:rPr lang="zh-CN" altLang="en-US" sz="2000" b="1" dirty="0"/>
              <a:t>赋值操作的第一个作用：</a:t>
            </a:r>
            <a:r>
              <a:rPr lang="zh-CN" altLang="en-US" sz="2000" b="1" dirty="0">
                <a:solidFill>
                  <a:srgbClr val="7030A0"/>
                </a:solidFill>
              </a:rPr>
              <a:t>可以更方便地表示复杂的查询</a:t>
            </a:r>
            <a:endParaRPr lang="en-US" altLang="zh-CN" sz="2000" b="1" dirty="0">
              <a:solidFill>
                <a:srgbClr val="7030A0"/>
              </a:solidFill>
              <a:sym typeface="Symbol" panose="05050102010706020507" pitchFamily="18" charset="2"/>
            </a:endParaRPr>
          </a:p>
          <a:p>
            <a:pPr marL="1028700" lvl="2"/>
            <a:r>
              <a:rPr lang="zh-CN" altLang="zh-CN" sz="1800" dirty="0"/>
              <a:t>使用赋值运算，我们可以把查询表达为一个顺序程序</a:t>
            </a:r>
            <a:r>
              <a:rPr lang="en-US" altLang="zh-CN" sz="1800" dirty="0"/>
              <a:t>:</a:t>
            </a:r>
          </a:p>
          <a:p>
            <a:pPr marL="1485900" lvl="3"/>
            <a:r>
              <a:rPr lang="zh-CN" altLang="zh-CN" sz="1800" dirty="0"/>
              <a:t>程序由一系列赋值</a:t>
            </a:r>
            <a:r>
              <a:rPr lang="zh-CN" altLang="en-US" sz="1800" dirty="0"/>
              <a:t>操作组成</a:t>
            </a:r>
            <a:endParaRPr lang="en-US" altLang="zh-CN" sz="1800" dirty="0"/>
          </a:p>
          <a:p>
            <a:pPr marL="1485900" lvl="3"/>
            <a:r>
              <a:rPr lang="zh-CN" altLang="en-US" sz="1800" dirty="0"/>
              <a:t>最后</a:t>
            </a:r>
            <a:r>
              <a:rPr lang="zh-CN" altLang="zh-CN" sz="1800" dirty="0"/>
              <a:t>是一个表达式，代表这个查询的结果</a:t>
            </a:r>
          </a:p>
          <a:p>
            <a:pPr marL="1028700" lvl="2"/>
            <a:r>
              <a:rPr lang="zh-CN" altLang="zh-CN" sz="1800" dirty="0"/>
              <a:t>对关系代数查询而言，赋值必须是赋给一个临时关系变量</a:t>
            </a:r>
            <a:endParaRPr lang="en-US" altLang="zh-CN" sz="1800" dirty="0"/>
          </a:p>
          <a:p>
            <a:pPr marL="1028700" lvl="2"/>
            <a:endParaRPr lang="en-US" altLang="zh-CN" sz="1800" dirty="0"/>
          </a:p>
          <a:p>
            <a:pPr marL="1028700" lvl="2"/>
            <a:r>
              <a:rPr lang="zh-CN" altLang="zh-CN" sz="1600" dirty="0"/>
              <a:t>例：通过赋值运算来重新定义自然连接运算</a:t>
            </a:r>
            <a:endParaRPr lang="en-US" altLang="zh-CN" sz="1600" dirty="0"/>
          </a:p>
          <a:p>
            <a:pPr lvl="2">
              <a:defRPr/>
            </a:pPr>
            <a:endParaRPr lang="en-US" altLang="zh-CN" sz="1600" dirty="0"/>
          </a:p>
          <a:p>
            <a:pPr marL="1028700" lvl="2">
              <a:defRPr/>
            </a:pPr>
            <a:endParaRPr lang="en-US" altLang="zh-CN" sz="1600" dirty="0"/>
          </a:p>
          <a:p>
            <a:pPr marL="1028700" lvl="2">
              <a:defRPr/>
            </a:pPr>
            <a:endParaRPr lang="zh-CN" altLang="zh-CN" sz="1600" dirty="0"/>
          </a:p>
          <a:p>
            <a:pPr marL="1028700" lvl="2">
              <a:defRPr/>
            </a:pPr>
            <a:endParaRPr lang="en-US" altLang="zh-CN" sz="1600" dirty="0"/>
          </a:p>
          <a:p>
            <a:pPr marL="1485900" lvl="3">
              <a:defRPr/>
            </a:pPr>
            <a:r>
              <a:rPr lang="zh-CN" altLang="en-US" sz="1600" dirty="0"/>
              <a:t>关系</a:t>
            </a:r>
            <a:r>
              <a:rPr lang="en-US" altLang="zh-CN" sz="1600" dirty="0"/>
              <a:t>r</a:t>
            </a:r>
            <a:r>
              <a:rPr lang="zh-CN" altLang="en-US" sz="1600" dirty="0"/>
              <a:t>和关系</a:t>
            </a:r>
            <a:r>
              <a:rPr lang="en-US" altLang="zh-CN" sz="1600" dirty="0"/>
              <a:t>s</a:t>
            </a:r>
            <a:r>
              <a:rPr lang="zh-CN" altLang="en-US" sz="1600" dirty="0"/>
              <a:t>的公共属性：</a:t>
            </a:r>
            <a:r>
              <a:rPr lang="zh-CN" altLang="zh-CN" sz="1600" dirty="0"/>
              <a:t> </a:t>
            </a:r>
            <a:r>
              <a:rPr lang="en-US" altLang="zh-CN" sz="1600" dirty="0"/>
              <a:t>R </a:t>
            </a:r>
            <a:r>
              <a:rPr lang="en-US" altLang="zh-CN" sz="1600" dirty="0">
                <a:sym typeface="Symbol" panose="05050102010706020507" pitchFamily="18" charset="2"/>
              </a:rPr>
              <a:t></a:t>
            </a:r>
            <a:r>
              <a:rPr lang="en-US" altLang="zh-CN" sz="1600" dirty="0"/>
              <a:t> S = {A1, A2, . . . , An}</a:t>
            </a:r>
          </a:p>
          <a:p>
            <a:pPr marL="1485900" lvl="3">
              <a:defRPr/>
            </a:pPr>
            <a:r>
              <a:rPr lang="zh-CN" altLang="zh-CN" sz="1600" dirty="0"/>
              <a:t>出现在</a:t>
            </a:r>
            <a:r>
              <a:rPr lang="zh-CN" altLang="en-US" sz="1600" dirty="0"/>
              <a:t>关系</a:t>
            </a:r>
            <a:r>
              <a:rPr lang="en-US" altLang="zh-CN" sz="1600" dirty="0"/>
              <a:t>r</a:t>
            </a:r>
            <a:r>
              <a:rPr lang="zh-CN" altLang="en-US" sz="1600" dirty="0"/>
              <a:t>和关系</a:t>
            </a:r>
            <a:r>
              <a:rPr lang="en-US" altLang="zh-CN" sz="1600" dirty="0"/>
              <a:t>s</a:t>
            </a:r>
            <a:r>
              <a:rPr lang="zh-CN" altLang="en-US" sz="1600" dirty="0"/>
              <a:t>，</a:t>
            </a:r>
            <a:r>
              <a:rPr lang="zh-CN" altLang="zh-CN" sz="1600" dirty="0"/>
              <a:t>或在</a:t>
            </a:r>
            <a:r>
              <a:rPr lang="zh-CN" altLang="en-US" sz="1600" dirty="0"/>
              <a:t>两者</a:t>
            </a:r>
            <a:r>
              <a:rPr lang="zh-CN" altLang="zh-CN" sz="1600" dirty="0"/>
              <a:t>中都出现的属性</a:t>
            </a:r>
            <a:r>
              <a:rPr lang="zh-CN" altLang="en-US" sz="1600" dirty="0"/>
              <a:t>：</a:t>
            </a:r>
            <a:r>
              <a:rPr lang="en-US" altLang="zh-CN" sz="1600" dirty="0"/>
              <a:t>R </a:t>
            </a:r>
            <a:r>
              <a:rPr lang="en-US" altLang="zh-CN" sz="1600" dirty="0">
                <a:sym typeface="Symbol" panose="05050102010706020507" pitchFamily="18" charset="2"/>
              </a:rPr>
              <a:t></a:t>
            </a:r>
            <a:r>
              <a:rPr lang="en-US" altLang="zh-CN" sz="1600" dirty="0"/>
              <a:t> S </a:t>
            </a:r>
          </a:p>
          <a:p>
            <a:pPr marL="1028700" lvl="2">
              <a:defRPr/>
            </a:pPr>
            <a:endParaRPr lang="en-US" altLang="zh-CN" sz="1600" dirty="0"/>
          </a:p>
          <a:p>
            <a:pPr marL="1028700" lvl="2"/>
            <a:endParaRPr lang="en-US" altLang="zh-CN" sz="1800" dirty="0">
              <a:sym typeface="Symbol" panose="05050102010706020507" pitchFamily="18" charset="2"/>
            </a:endParaRPr>
          </a:p>
        </p:txBody>
      </p:sp>
      <p:pic>
        <p:nvPicPr>
          <p:cNvPr id="4" name="图片 3">
            <a:extLst>
              <a:ext uri="{FF2B5EF4-FFF2-40B4-BE49-F238E27FC236}">
                <a16:creationId xmlns:a16="http://schemas.microsoft.com/office/drawing/2014/main" id="{6833B3FC-4492-4689-8079-63ED762EEF52}"/>
              </a:ext>
            </a:extLst>
          </p:cNvPr>
          <p:cNvPicPr>
            <a:picLocks noChangeAspect="1"/>
          </p:cNvPicPr>
          <p:nvPr/>
        </p:nvPicPr>
        <p:blipFill>
          <a:blip r:embed="rId3"/>
          <a:stretch>
            <a:fillRect/>
          </a:stretch>
        </p:blipFill>
        <p:spPr>
          <a:xfrm>
            <a:off x="2191906" y="4953092"/>
            <a:ext cx="4772025" cy="933450"/>
          </a:xfrm>
          <a:prstGeom prst="rect">
            <a:avLst/>
          </a:prstGeom>
        </p:spPr>
      </p:pic>
    </p:spTree>
    <p:extLst>
      <p:ext uri="{BB962C8B-B14F-4D97-AF65-F5344CB8AC3E}">
        <p14:creationId xmlns:p14="http://schemas.microsoft.com/office/powerpoint/2010/main" val="369890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01E0EBFF-988F-4532-9229-E72C5E683121}"/>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59395" name="Rectangle 3">
            <a:extLst>
              <a:ext uri="{FF2B5EF4-FFF2-40B4-BE49-F238E27FC236}">
                <a16:creationId xmlns:a16="http://schemas.microsoft.com/office/drawing/2014/main" id="{D03B4A11-FBAD-446B-9871-EC51B50EE9EA}"/>
              </a:ext>
            </a:extLst>
          </p:cNvPr>
          <p:cNvSpPr>
            <a:spLocks noGrp="1" noChangeArrowheads="1"/>
          </p:cNvSpPr>
          <p:nvPr>
            <p:ph type="body" idx="4294967295"/>
          </p:nvPr>
        </p:nvSpPr>
        <p:spPr>
          <a:xfrm>
            <a:off x="1104899" y="1645189"/>
            <a:ext cx="9909845" cy="4868862"/>
          </a:xfrm>
        </p:spPr>
        <p:txBody>
          <a:bodyPr/>
          <a:lstStyle/>
          <a:p>
            <a:r>
              <a:rPr lang="zh-CN" altLang="en-US" sz="2800" dirty="0">
                <a:solidFill>
                  <a:srgbClr val="FF0000"/>
                </a:solidFill>
              </a:rPr>
              <a:t>赋值操作</a:t>
            </a:r>
            <a:r>
              <a:rPr lang="en-US" altLang="zh-CN" sz="2800" dirty="0">
                <a:solidFill>
                  <a:srgbClr val="FF0000"/>
                </a:solidFill>
              </a:rPr>
              <a:t>←</a:t>
            </a:r>
            <a:r>
              <a:rPr lang="zh-CN" altLang="en-US" sz="2800" dirty="0">
                <a:solidFill>
                  <a:srgbClr val="FF0000"/>
                </a:solidFill>
              </a:rPr>
              <a:t>（</a:t>
            </a:r>
            <a:r>
              <a:rPr lang="en-US" altLang="zh-CN" sz="2800" dirty="0">
                <a:solidFill>
                  <a:srgbClr val="FF0000"/>
                </a:solidFill>
              </a:rPr>
              <a:t>Assignment Operation</a:t>
            </a:r>
            <a:r>
              <a:rPr lang="zh-CN" altLang="zh-CN" sz="2800" dirty="0">
                <a:solidFill>
                  <a:srgbClr val="FF0000"/>
                </a:solidFill>
              </a:rPr>
              <a:t> </a:t>
            </a:r>
            <a:r>
              <a:rPr lang="zh-CN" altLang="en-US" sz="2800" dirty="0">
                <a:solidFill>
                  <a:srgbClr val="FF0000"/>
                </a:solidFill>
              </a:rPr>
              <a:t>）</a:t>
            </a:r>
            <a:endParaRPr lang="en-US" altLang="zh-CN" sz="2800" dirty="0">
              <a:solidFill>
                <a:srgbClr val="FF0000"/>
              </a:solidFill>
            </a:endParaRPr>
          </a:p>
          <a:p>
            <a:pPr lvl="1"/>
            <a:endParaRPr lang="en-US" altLang="zh-CN" sz="2000" b="1" dirty="0"/>
          </a:p>
          <a:p>
            <a:pPr lvl="1"/>
            <a:r>
              <a:rPr lang="zh-CN" altLang="en-US" sz="2000" b="1" dirty="0"/>
              <a:t>赋值操作的第二个作用：</a:t>
            </a:r>
            <a:r>
              <a:rPr lang="zh-CN" altLang="zh-CN" sz="2000" b="1" dirty="0">
                <a:solidFill>
                  <a:srgbClr val="7030A0"/>
                </a:solidFill>
              </a:rPr>
              <a:t>对永久关系的赋值形成了对数据库的修改</a:t>
            </a:r>
            <a:endParaRPr lang="zh-CN" altLang="zh-CN" sz="2000" dirty="0">
              <a:solidFill>
                <a:srgbClr val="7030A0"/>
              </a:solidFill>
            </a:endParaRPr>
          </a:p>
          <a:p>
            <a:pPr lvl="1">
              <a:buFont typeface="Wingdings" panose="05000000000000000000" pitchFamily="2" charset="2"/>
              <a:buNone/>
            </a:pPr>
            <a:r>
              <a:rPr lang="en-US" altLang="zh-CN" sz="2000" dirty="0"/>
              <a:t> </a:t>
            </a:r>
            <a:endParaRPr lang="zh-CN" altLang="zh-CN" sz="2000" dirty="0"/>
          </a:p>
          <a:p>
            <a:pPr lvl="1"/>
            <a:r>
              <a:rPr lang="zh-CN" altLang="zh-CN" sz="2000" b="1" dirty="0"/>
              <a:t>例：</a:t>
            </a:r>
            <a:r>
              <a:rPr lang="zh-CN" altLang="zh-CN" sz="2000" dirty="0"/>
              <a:t>增加一条教师记录</a:t>
            </a:r>
          </a:p>
          <a:p>
            <a:pPr lvl="1">
              <a:buFont typeface="Wingdings" panose="05000000000000000000" pitchFamily="2" charset="2"/>
              <a:buNone/>
            </a:pPr>
            <a:r>
              <a:rPr lang="en-US" altLang="zh-CN" sz="1800" dirty="0"/>
              <a:t>        </a:t>
            </a:r>
            <a:r>
              <a:rPr lang="zh-CN" altLang="en-US" sz="1800" dirty="0"/>
              <a:t>    </a:t>
            </a:r>
            <a:r>
              <a:rPr lang="en-US" altLang="zh-CN" sz="1800" dirty="0"/>
              <a:t>instructor  ←  instructor </a:t>
            </a:r>
            <a:r>
              <a:rPr lang="en-US" altLang="zh-CN" sz="1800" dirty="0">
                <a:sym typeface="Symbol" panose="05050102010706020507" pitchFamily="18" charset="2"/>
              </a:rPr>
              <a:t></a:t>
            </a:r>
            <a:r>
              <a:rPr lang="en-US" altLang="zh-CN" sz="1800" dirty="0"/>
              <a:t> { 9901576</a:t>
            </a:r>
            <a:r>
              <a:rPr lang="zh-CN" altLang="zh-CN" sz="1800" dirty="0"/>
              <a:t>，</a:t>
            </a:r>
            <a:r>
              <a:rPr lang="en-US" altLang="zh-CN" sz="1800" dirty="0" err="1"/>
              <a:t>zqf</a:t>
            </a:r>
            <a:r>
              <a:rPr lang="zh-CN" altLang="zh-CN" sz="1800" dirty="0"/>
              <a:t>，</a:t>
            </a:r>
            <a:r>
              <a:rPr lang="en-US" altLang="zh-CN" sz="1800" dirty="0"/>
              <a:t>Computer</a:t>
            </a:r>
            <a:r>
              <a:rPr lang="zh-CN" altLang="zh-CN" sz="1800" dirty="0"/>
              <a:t>，</a:t>
            </a:r>
            <a:r>
              <a:rPr lang="en-US" altLang="zh-CN" sz="1800" dirty="0"/>
              <a:t>5000 }</a:t>
            </a:r>
            <a:endParaRPr lang="zh-CN" altLang="zh-CN" sz="1800" dirty="0"/>
          </a:p>
          <a:p>
            <a:pPr lvl="1"/>
            <a:r>
              <a:rPr lang="zh-CN" altLang="zh-CN" sz="2000" b="1" dirty="0"/>
              <a:t>例：</a:t>
            </a:r>
            <a:r>
              <a:rPr lang="zh-CN" altLang="zh-CN" sz="2000" dirty="0"/>
              <a:t>删除一条教师记录</a:t>
            </a:r>
          </a:p>
          <a:p>
            <a:pPr lvl="1">
              <a:buFont typeface="Wingdings" panose="05000000000000000000" pitchFamily="2" charset="2"/>
              <a:buNone/>
            </a:pPr>
            <a:r>
              <a:rPr lang="en-US" altLang="zh-CN" sz="2000" dirty="0"/>
              <a:t>        </a:t>
            </a:r>
            <a:r>
              <a:rPr lang="zh-CN" altLang="en-US" sz="2000" dirty="0"/>
              <a:t>   </a:t>
            </a:r>
            <a:r>
              <a:rPr lang="en-US" altLang="zh-CN" sz="1800" dirty="0"/>
              <a:t>instructor  ←  instructor  –  { 9901576</a:t>
            </a:r>
            <a:r>
              <a:rPr lang="zh-CN" altLang="zh-CN" sz="1800" dirty="0"/>
              <a:t>，</a:t>
            </a:r>
            <a:r>
              <a:rPr lang="en-US" altLang="zh-CN" sz="1800" dirty="0" err="1"/>
              <a:t>zqf</a:t>
            </a:r>
            <a:r>
              <a:rPr lang="zh-CN" altLang="zh-CN" sz="1800" dirty="0"/>
              <a:t>，</a:t>
            </a:r>
            <a:r>
              <a:rPr lang="en-US" altLang="zh-CN" sz="1800" dirty="0"/>
              <a:t>Computer</a:t>
            </a:r>
            <a:r>
              <a:rPr lang="zh-CN" altLang="zh-CN" sz="1800" dirty="0"/>
              <a:t>，</a:t>
            </a:r>
            <a:r>
              <a:rPr lang="en-US" altLang="zh-CN" sz="1800" dirty="0"/>
              <a:t>5000 }</a:t>
            </a:r>
            <a:endParaRPr lang="zh-CN" altLang="zh-CN" sz="1800" dirty="0"/>
          </a:p>
          <a:p>
            <a:pPr lvl="1"/>
            <a:r>
              <a:rPr lang="zh-CN" altLang="zh-CN" sz="2000" b="1" dirty="0"/>
              <a:t>例：</a:t>
            </a:r>
            <a:r>
              <a:rPr lang="zh-CN" altLang="zh-CN" sz="2000" dirty="0"/>
              <a:t>修改一条教师记录</a:t>
            </a:r>
          </a:p>
          <a:p>
            <a:pPr lvl="1">
              <a:buFont typeface="Wingdings" panose="05000000000000000000" pitchFamily="2" charset="2"/>
              <a:buNone/>
            </a:pPr>
            <a:r>
              <a:rPr lang="en-US" altLang="zh-CN" sz="1800" dirty="0"/>
              <a:t>        </a:t>
            </a:r>
            <a:r>
              <a:rPr lang="zh-CN" altLang="en-US" sz="1800" dirty="0"/>
              <a:t>    </a:t>
            </a:r>
            <a:r>
              <a:rPr lang="en-US" altLang="zh-CN" sz="1800" dirty="0"/>
              <a:t>instructor  ←  instructor  –   { 9901576</a:t>
            </a:r>
            <a:r>
              <a:rPr lang="zh-CN" altLang="zh-CN" sz="1800" dirty="0"/>
              <a:t>，</a:t>
            </a:r>
            <a:r>
              <a:rPr lang="en-US" altLang="zh-CN" sz="1800" dirty="0" err="1"/>
              <a:t>zqf</a:t>
            </a:r>
            <a:r>
              <a:rPr lang="zh-CN" altLang="zh-CN" sz="1800" dirty="0"/>
              <a:t>，</a:t>
            </a:r>
            <a:r>
              <a:rPr lang="en-US" altLang="zh-CN" sz="1800" dirty="0"/>
              <a:t>Computer</a:t>
            </a:r>
            <a:r>
              <a:rPr lang="zh-CN" altLang="zh-CN" sz="1800" dirty="0"/>
              <a:t>，</a:t>
            </a:r>
            <a:r>
              <a:rPr lang="en-US" altLang="zh-CN" sz="1800" dirty="0"/>
              <a:t>5000 }</a:t>
            </a:r>
            <a:endParaRPr lang="zh-CN" altLang="zh-CN" sz="1800" dirty="0"/>
          </a:p>
          <a:p>
            <a:pPr lvl="1">
              <a:buFont typeface="Wingdings" panose="05000000000000000000" pitchFamily="2" charset="2"/>
              <a:buNone/>
            </a:pPr>
            <a:r>
              <a:rPr lang="en-US" altLang="zh-CN" sz="1800" dirty="0"/>
              <a:t>        </a:t>
            </a:r>
            <a:r>
              <a:rPr lang="zh-CN" altLang="en-US" sz="1800" dirty="0"/>
              <a:t>    </a:t>
            </a:r>
            <a:r>
              <a:rPr lang="en-US" altLang="zh-CN" sz="1800" dirty="0"/>
              <a:t>instructor  ←  instructor  </a:t>
            </a:r>
            <a:r>
              <a:rPr lang="en-US" altLang="zh-CN" sz="1800" dirty="0">
                <a:sym typeface="Symbol" panose="05050102010706020507" pitchFamily="18" charset="2"/>
              </a:rPr>
              <a:t></a:t>
            </a:r>
            <a:r>
              <a:rPr lang="en-US" altLang="zh-CN" sz="1800" dirty="0"/>
              <a:t>  { 9901576</a:t>
            </a:r>
            <a:r>
              <a:rPr lang="zh-CN" altLang="zh-CN" sz="1800" dirty="0"/>
              <a:t>，</a:t>
            </a:r>
            <a:r>
              <a:rPr lang="en-US" altLang="zh-CN" sz="1800" dirty="0" err="1"/>
              <a:t>zqf</a:t>
            </a:r>
            <a:r>
              <a:rPr lang="zh-CN" altLang="zh-CN" sz="1800" dirty="0"/>
              <a:t>，</a:t>
            </a:r>
            <a:r>
              <a:rPr lang="en-US" altLang="zh-CN" sz="1800" dirty="0"/>
              <a:t>Computer</a:t>
            </a:r>
            <a:r>
              <a:rPr lang="zh-CN" altLang="zh-CN" sz="1800" dirty="0"/>
              <a:t>，</a:t>
            </a:r>
            <a:r>
              <a:rPr lang="en-US" altLang="zh-CN" sz="1800" dirty="0"/>
              <a:t>6000 }</a:t>
            </a:r>
            <a:endParaRPr lang="zh-CN" altLang="zh-CN" sz="1800" dirty="0"/>
          </a:p>
        </p:txBody>
      </p:sp>
    </p:spTree>
    <p:extLst>
      <p:ext uri="{BB962C8B-B14F-4D97-AF65-F5344CB8AC3E}">
        <p14:creationId xmlns:p14="http://schemas.microsoft.com/office/powerpoint/2010/main" val="152320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6B71ADE5-6ED4-4A5C-81D2-8AE3431872DE}"/>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69635" name="Rectangle 3">
            <a:extLst>
              <a:ext uri="{FF2B5EF4-FFF2-40B4-BE49-F238E27FC236}">
                <a16:creationId xmlns:a16="http://schemas.microsoft.com/office/drawing/2014/main" id="{37347233-07F6-4A99-9574-6EA51BD190F5}"/>
              </a:ext>
            </a:extLst>
          </p:cNvPr>
          <p:cNvSpPr>
            <a:spLocks noGrp="1" noChangeArrowheads="1"/>
          </p:cNvSpPr>
          <p:nvPr>
            <p:ph type="body" idx="4294967295"/>
          </p:nvPr>
        </p:nvSpPr>
        <p:spPr>
          <a:xfrm>
            <a:off x="1104899" y="1535837"/>
            <a:ext cx="10111181" cy="5078882"/>
          </a:xfrm>
        </p:spPr>
        <p:txBody>
          <a:bodyPr/>
          <a:lstStyle/>
          <a:p>
            <a:r>
              <a:rPr lang="zh-CN" altLang="en-US" sz="2800" dirty="0">
                <a:solidFill>
                  <a:srgbClr val="FF0000"/>
                </a:solidFill>
              </a:rPr>
              <a:t>关系除法 </a:t>
            </a:r>
            <a:r>
              <a:rPr lang="en-US" altLang="zh-CN" sz="2800" dirty="0">
                <a:solidFill>
                  <a:srgbClr val="FF0000"/>
                </a:solidFill>
              </a:rPr>
              <a:t>÷</a:t>
            </a:r>
            <a:r>
              <a:rPr lang="zh-CN" altLang="en-US" sz="2800" dirty="0">
                <a:solidFill>
                  <a:srgbClr val="FF0000"/>
                </a:solidFill>
              </a:rPr>
              <a:t>（</a:t>
            </a:r>
            <a:r>
              <a:rPr lang="en-US" altLang="zh-CN" sz="2800" dirty="0">
                <a:solidFill>
                  <a:srgbClr val="FF0000"/>
                </a:solidFill>
              </a:rPr>
              <a:t>Division Operator </a:t>
            </a:r>
            <a:r>
              <a:rPr lang="zh-CN" altLang="en-US" sz="2800" dirty="0">
                <a:solidFill>
                  <a:srgbClr val="FF0000"/>
                </a:solidFill>
              </a:rPr>
              <a:t>）</a:t>
            </a:r>
            <a:endParaRPr lang="en-US" altLang="zh-CN" sz="2800" dirty="0">
              <a:solidFill>
                <a:srgbClr val="FF0000"/>
              </a:solidFill>
            </a:endParaRPr>
          </a:p>
          <a:p>
            <a:pPr lvl="1"/>
            <a:r>
              <a:rPr lang="zh-CN" altLang="zh-CN" sz="2000" b="1" dirty="0"/>
              <a:t>关系的除法的物理意义</a:t>
            </a:r>
            <a:endParaRPr lang="en-US" altLang="zh-CN" sz="2000" b="1" dirty="0"/>
          </a:p>
          <a:p>
            <a:pPr lvl="2"/>
            <a:endParaRPr lang="en-US" altLang="zh-CN" sz="2000" dirty="0"/>
          </a:p>
          <a:p>
            <a:pPr lvl="2"/>
            <a:r>
              <a:rPr lang="zh-CN" altLang="zh-CN" sz="2000" dirty="0"/>
              <a:t>关系的除法用来表示关于全称量词的查询</a:t>
            </a:r>
            <a:endParaRPr lang="en-US" altLang="zh-CN" sz="2000" dirty="0"/>
          </a:p>
          <a:p>
            <a:pPr lvl="2"/>
            <a:endParaRPr lang="en-US" altLang="zh-CN" sz="2000" dirty="0"/>
          </a:p>
          <a:p>
            <a:pPr lvl="2"/>
            <a:r>
              <a:rPr lang="zh-CN" altLang="zh-CN" sz="2000" dirty="0"/>
              <a:t>例</a:t>
            </a:r>
            <a:r>
              <a:rPr lang="zh-CN" altLang="en-US" sz="2000" dirty="0"/>
              <a:t>：</a:t>
            </a:r>
            <a:r>
              <a:rPr lang="zh-CN" altLang="zh-CN" sz="2000" dirty="0"/>
              <a:t>查询选修了所有计算机系开设的课程的学生</a:t>
            </a:r>
            <a:endParaRPr lang="en-US" altLang="zh-CN" sz="2000" dirty="0"/>
          </a:p>
          <a:p>
            <a:pPr lvl="3"/>
            <a:endParaRPr lang="en-US" altLang="zh-CN" sz="2000" dirty="0"/>
          </a:p>
          <a:p>
            <a:pPr lvl="3"/>
            <a:r>
              <a:rPr lang="en-US" altLang="zh-CN" sz="2000" dirty="0"/>
              <a:t>r</a:t>
            </a:r>
            <a:r>
              <a:rPr lang="zh-CN" altLang="zh-CN" sz="2000" dirty="0"/>
              <a:t>表示学生选课的实际情况</a:t>
            </a:r>
            <a:endParaRPr lang="en-US" altLang="zh-CN" sz="2000" dirty="0"/>
          </a:p>
          <a:p>
            <a:pPr lvl="3"/>
            <a:r>
              <a:rPr lang="en-US" altLang="zh-CN" sz="2000" dirty="0"/>
              <a:t>s</a:t>
            </a:r>
            <a:r>
              <a:rPr lang="zh-CN" altLang="zh-CN" sz="2000" dirty="0"/>
              <a:t>表示计算机系开设的所有课程</a:t>
            </a:r>
            <a:endParaRPr lang="en-US" altLang="zh-CN" sz="2000" dirty="0"/>
          </a:p>
          <a:p>
            <a:pPr lvl="3"/>
            <a:endParaRPr lang="en-US" altLang="zh-CN" sz="2000" dirty="0"/>
          </a:p>
          <a:p>
            <a:pPr lvl="3"/>
            <a:r>
              <a:rPr lang="en-US" altLang="zh-CN" sz="2000" dirty="0"/>
              <a:t>r ÷ s</a:t>
            </a:r>
            <a:r>
              <a:rPr lang="zh-CN" altLang="zh-CN" sz="2000" dirty="0"/>
              <a:t>表示选修了所有计算机系开设的课程的学生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6B71ADE5-6ED4-4A5C-81D2-8AE3431872DE}"/>
              </a:ext>
            </a:extLst>
          </p:cNvPr>
          <p:cNvSpPr>
            <a:spLocks noGrp="1" noChangeArrowheads="1"/>
          </p:cNvSpPr>
          <p:nvPr>
            <p:ph type="title"/>
          </p:nvPr>
        </p:nvSpPr>
        <p:spPr/>
        <p:txBody>
          <a:bodyPr>
            <a:normAutofit/>
          </a:bodyPr>
          <a:lstStyle/>
          <a:p>
            <a:r>
              <a:rPr lang="en-US" altLang="zh-CN" sz="3200" dirty="0"/>
              <a:t>Additional Relational-Algebra</a:t>
            </a:r>
            <a:r>
              <a:rPr lang="zh-CN" altLang="en-US" sz="3200" dirty="0"/>
              <a:t> </a:t>
            </a:r>
            <a:r>
              <a:rPr lang="en-US" altLang="zh-CN" sz="3200" dirty="0"/>
              <a:t>Operations</a:t>
            </a:r>
          </a:p>
        </p:txBody>
      </p:sp>
      <p:sp>
        <p:nvSpPr>
          <p:cNvPr id="69635" name="Rectangle 3">
            <a:extLst>
              <a:ext uri="{FF2B5EF4-FFF2-40B4-BE49-F238E27FC236}">
                <a16:creationId xmlns:a16="http://schemas.microsoft.com/office/drawing/2014/main" id="{37347233-07F6-4A99-9574-6EA51BD190F5}"/>
              </a:ext>
            </a:extLst>
          </p:cNvPr>
          <p:cNvSpPr>
            <a:spLocks noGrp="1" noChangeArrowheads="1"/>
          </p:cNvSpPr>
          <p:nvPr>
            <p:ph type="body" idx="4294967295"/>
          </p:nvPr>
        </p:nvSpPr>
        <p:spPr>
          <a:xfrm>
            <a:off x="745724" y="1376038"/>
            <a:ext cx="11079331" cy="5405761"/>
          </a:xfrm>
        </p:spPr>
        <p:txBody>
          <a:bodyPr>
            <a:normAutofit fontScale="92500" lnSpcReduction="10000"/>
          </a:bodyPr>
          <a:lstStyle/>
          <a:p>
            <a:r>
              <a:rPr lang="zh-CN" altLang="en-US" sz="2800" dirty="0">
                <a:solidFill>
                  <a:srgbClr val="FF0000"/>
                </a:solidFill>
              </a:rPr>
              <a:t>关系除法 </a:t>
            </a:r>
            <a:r>
              <a:rPr lang="en-US" altLang="zh-CN" sz="2800" dirty="0">
                <a:solidFill>
                  <a:srgbClr val="FF0000"/>
                </a:solidFill>
              </a:rPr>
              <a:t>÷</a:t>
            </a:r>
            <a:r>
              <a:rPr lang="zh-CN" altLang="en-US" sz="2800" dirty="0">
                <a:solidFill>
                  <a:srgbClr val="FF0000"/>
                </a:solidFill>
              </a:rPr>
              <a:t>（</a:t>
            </a:r>
            <a:r>
              <a:rPr lang="en-US" altLang="zh-CN" sz="2800" dirty="0">
                <a:solidFill>
                  <a:srgbClr val="FF0000"/>
                </a:solidFill>
              </a:rPr>
              <a:t>Division Operator </a:t>
            </a:r>
            <a:r>
              <a:rPr lang="zh-CN" altLang="en-US" sz="2800" dirty="0">
                <a:solidFill>
                  <a:srgbClr val="FF0000"/>
                </a:solidFill>
              </a:rPr>
              <a:t>）</a:t>
            </a:r>
            <a:endParaRPr lang="en-US" altLang="zh-CN" sz="2800" dirty="0">
              <a:solidFill>
                <a:srgbClr val="FF0000"/>
              </a:solidFill>
            </a:endParaRPr>
          </a:p>
          <a:p>
            <a:pPr lvl="1"/>
            <a:r>
              <a:rPr lang="zh-CN" altLang="zh-CN" sz="2000" b="1" dirty="0"/>
              <a:t>关系除法的等价基本关系代数表达式的推导过程</a:t>
            </a:r>
            <a:r>
              <a:rPr lang="en-US" altLang="zh-CN" dirty="0"/>
              <a:t> </a:t>
            </a:r>
            <a:endParaRPr lang="zh-CN" altLang="zh-CN" dirty="0"/>
          </a:p>
          <a:p>
            <a:pPr lvl="2"/>
            <a:r>
              <a:rPr lang="zh-CN" altLang="zh-CN" sz="2000" dirty="0"/>
              <a:t>关系模式</a:t>
            </a:r>
            <a:r>
              <a:rPr lang="en-US" altLang="zh-CN" sz="2000" dirty="0"/>
              <a:t>R(A</a:t>
            </a:r>
            <a:r>
              <a:rPr lang="en-US" altLang="zh-CN" sz="2000" baseline="-25000" dirty="0"/>
              <a:t>1</a:t>
            </a:r>
            <a:r>
              <a:rPr lang="en-US" altLang="zh-CN" sz="2000" dirty="0"/>
              <a:t>, A</a:t>
            </a:r>
            <a:r>
              <a:rPr lang="en-US" altLang="zh-CN" sz="2000" baseline="-25000" dirty="0"/>
              <a:t>2 </a:t>
            </a:r>
            <a:r>
              <a:rPr lang="en-US" altLang="zh-CN" sz="2000" dirty="0"/>
              <a:t>, </a:t>
            </a:r>
            <a:r>
              <a:rPr lang="zh-CN" altLang="zh-CN" sz="2000" dirty="0"/>
              <a:t>…</a:t>
            </a:r>
            <a:r>
              <a:rPr lang="en-US" altLang="zh-CN" sz="2000" dirty="0"/>
              <a:t>., A</a:t>
            </a:r>
            <a:r>
              <a:rPr lang="en-US" altLang="zh-CN" sz="2000" baseline="-25000" dirty="0"/>
              <a:t>n</a:t>
            </a:r>
            <a:r>
              <a:rPr lang="en-US" altLang="zh-CN" sz="2000" dirty="0"/>
              <a:t> , B</a:t>
            </a:r>
            <a:r>
              <a:rPr lang="en-US" altLang="zh-CN" sz="2000" baseline="-25000" dirty="0"/>
              <a:t>1</a:t>
            </a:r>
            <a:r>
              <a:rPr lang="en-US" altLang="zh-CN" sz="2000" dirty="0"/>
              <a:t>, B</a:t>
            </a:r>
            <a:r>
              <a:rPr lang="en-US" altLang="zh-CN" sz="2000" baseline="-25000" dirty="0"/>
              <a:t>2 </a:t>
            </a:r>
            <a:r>
              <a:rPr lang="en-US" altLang="zh-CN" sz="2000" dirty="0"/>
              <a:t>, </a:t>
            </a:r>
            <a:r>
              <a:rPr lang="zh-CN" altLang="zh-CN" sz="2000" dirty="0"/>
              <a:t>…</a:t>
            </a:r>
            <a:r>
              <a:rPr lang="en-US" altLang="zh-CN" sz="2000" dirty="0"/>
              <a:t>., </a:t>
            </a:r>
            <a:r>
              <a:rPr lang="en-US" altLang="zh-CN" sz="2000" dirty="0" err="1"/>
              <a:t>B</a:t>
            </a:r>
            <a:r>
              <a:rPr lang="en-US" altLang="zh-CN" sz="2000" baseline="-25000" dirty="0" err="1"/>
              <a:t>m</a:t>
            </a:r>
            <a:r>
              <a:rPr lang="en-US" altLang="zh-CN" sz="2000" dirty="0"/>
              <a:t>) </a:t>
            </a:r>
            <a:r>
              <a:rPr lang="zh-CN" altLang="zh-CN" sz="2000" dirty="0"/>
              <a:t>可以用来表示学生选修课程</a:t>
            </a:r>
            <a:endParaRPr lang="en-US" altLang="zh-CN" sz="2000" dirty="0"/>
          </a:p>
          <a:p>
            <a:pPr lvl="2"/>
            <a:r>
              <a:rPr lang="en-US" altLang="zh-CN" sz="2000" dirty="0"/>
              <a:t>r</a:t>
            </a:r>
            <a:r>
              <a:rPr lang="zh-CN" altLang="zh-CN" sz="2000" dirty="0"/>
              <a:t>（</a:t>
            </a:r>
            <a:r>
              <a:rPr lang="en-US" altLang="zh-CN" sz="2000" dirty="0"/>
              <a:t>R</a:t>
            </a:r>
            <a:r>
              <a:rPr lang="zh-CN" altLang="zh-CN" sz="2000" dirty="0"/>
              <a:t>）表示所有学生选修课程的实际情况</a:t>
            </a:r>
            <a:r>
              <a:rPr lang="zh-CN" altLang="en-US" sz="2000" dirty="0"/>
              <a:t>，可以简化表示为 </a:t>
            </a:r>
            <a:r>
              <a:rPr lang="en-US" altLang="zh-CN" sz="2000" dirty="0"/>
              <a:t>r </a:t>
            </a:r>
          </a:p>
          <a:p>
            <a:pPr lvl="2"/>
            <a:r>
              <a:rPr lang="zh-CN" altLang="zh-CN" sz="2000" dirty="0"/>
              <a:t>学生的信息只需要用属性</a:t>
            </a:r>
            <a:r>
              <a:rPr lang="en-US" altLang="zh-CN" sz="2000" dirty="0"/>
              <a:t>A</a:t>
            </a:r>
            <a:r>
              <a:rPr lang="en-US" altLang="zh-CN" sz="2000" baseline="-25000" dirty="0"/>
              <a:t>1</a:t>
            </a:r>
            <a:r>
              <a:rPr lang="en-US" altLang="zh-CN" sz="2000" dirty="0"/>
              <a:t>, A</a:t>
            </a:r>
            <a:r>
              <a:rPr lang="en-US" altLang="zh-CN" sz="2000" baseline="-25000" dirty="0"/>
              <a:t>2</a:t>
            </a:r>
            <a:r>
              <a:rPr lang="en-US" altLang="zh-CN" sz="2000" dirty="0"/>
              <a:t> </a:t>
            </a:r>
            <a:r>
              <a:rPr lang="zh-CN" altLang="zh-CN" sz="2000" dirty="0"/>
              <a:t>…</a:t>
            </a:r>
            <a:r>
              <a:rPr lang="en-US" altLang="zh-CN" sz="2000" dirty="0"/>
              <a:t> A</a:t>
            </a:r>
            <a:r>
              <a:rPr lang="en-US" altLang="zh-CN" sz="2000" baseline="-25000" dirty="0"/>
              <a:t>n</a:t>
            </a:r>
            <a:r>
              <a:rPr lang="zh-CN" altLang="zh-CN" sz="2000" dirty="0"/>
              <a:t>等属性来表示</a:t>
            </a:r>
            <a:endParaRPr lang="en-US" altLang="zh-CN" sz="2000" dirty="0"/>
          </a:p>
          <a:p>
            <a:pPr lvl="2"/>
            <a:r>
              <a:rPr lang="en-US" altLang="zh-CN" sz="2000" dirty="0">
                <a:solidFill>
                  <a:srgbClr val="7030A0"/>
                </a:solidFill>
                <a:sym typeface="Symbol" panose="05050102010706020507" pitchFamily="18" charset="2"/>
              </a:rPr>
              <a:t></a:t>
            </a:r>
            <a:r>
              <a:rPr lang="en-US" altLang="zh-CN" sz="2800" dirty="0">
                <a:solidFill>
                  <a:srgbClr val="7030A0"/>
                </a:solidFill>
              </a:rPr>
              <a:t> </a:t>
            </a:r>
            <a:r>
              <a:rPr lang="en-US" altLang="zh-CN" sz="1000" dirty="0">
                <a:solidFill>
                  <a:srgbClr val="7030A0"/>
                </a:solidFill>
              </a:rPr>
              <a:t>A</a:t>
            </a:r>
            <a:r>
              <a:rPr lang="en-US" altLang="zh-CN" sz="1000" baseline="-25000" dirty="0">
                <a:solidFill>
                  <a:srgbClr val="7030A0"/>
                </a:solidFill>
              </a:rPr>
              <a:t>1</a:t>
            </a:r>
            <a:r>
              <a:rPr lang="en-US" altLang="zh-CN" sz="1000" dirty="0">
                <a:solidFill>
                  <a:srgbClr val="7030A0"/>
                </a:solidFill>
              </a:rPr>
              <a:t>, A</a:t>
            </a:r>
            <a:r>
              <a:rPr lang="en-US" altLang="zh-CN" sz="1000" baseline="-25000" dirty="0">
                <a:solidFill>
                  <a:srgbClr val="7030A0"/>
                </a:solidFill>
              </a:rPr>
              <a:t>2</a:t>
            </a:r>
            <a:r>
              <a:rPr lang="en-US" altLang="zh-CN" sz="1000" dirty="0">
                <a:solidFill>
                  <a:srgbClr val="7030A0"/>
                </a:solidFill>
              </a:rPr>
              <a:t> </a:t>
            </a:r>
            <a:r>
              <a:rPr lang="zh-CN" altLang="zh-CN" sz="1000" dirty="0">
                <a:solidFill>
                  <a:srgbClr val="7030A0"/>
                </a:solidFill>
              </a:rPr>
              <a:t>…</a:t>
            </a:r>
            <a:r>
              <a:rPr lang="en-US" altLang="zh-CN" sz="1000" dirty="0">
                <a:solidFill>
                  <a:srgbClr val="7030A0"/>
                </a:solidFill>
              </a:rPr>
              <a:t> A</a:t>
            </a:r>
            <a:r>
              <a:rPr lang="en-US" altLang="zh-CN" sz="1000" baseline="-25000" dirty="0">
                <a:solidFill>
                  <a:srgbClr val="7030A0"/>
                </a:solidFill>
              </a:rPr>
              <a:t>n</a:t>
            </a:r>
            <a:r>
              <a:rPr lang="en-US" altLang="zh-CN" sz="1000" dirty="0">
                <a:solidFill>
                  <a:srgbClr val="7030A0"/>
                </a:solidFill>
              </a:rPr>
              <a:t> </a:t>
            </a:r>
            <a:r>
              <a:rPr lang="zh-CN" altLang="zh-CN" sz="2000" dirty="0">
                <a:solidFill>
                  <a:srgbClr val="7030A0"/>
                </a:solidFill>
              </a:rPr>
              <a:t>（</a:t>
            </a:r>
            <a:r>
              <a:rPr lang="en-US" altLang="zh-CN" sz="2000" dirty="0">
                <a:solidFill>
                  <a:srgbClr val="7030A0"/>
                </a:solidFill>
              </a:rPr>
              <a:t> r ) </a:t>
            </a:r>
            <a:r>
              <a:rPr lang="zh-CN" altLang="zh-CN" sz="2000" dirty="0"/>
              <a:t>表示</a:t>
            </a:r>
            <a:r>
              <a:rPr lang="zh-CN" altLang="zh-CN" sz="2000" dirty="0">
                <a:solidFill>
                  <a:srgbClr val="0070C0"/>
                </a:solidFill>
              </a:rPr>
              <a:t>所有选了课的学生</a:t>
            </a:r>
            <a:endParaRPr lang="en-US" altLang="zh-CN" sz="2000" dirty="0">
              <a:solidFill>
                <a:srgbClr val="0070C0"/>
              </a:solidFill>
            </a:endParaRPr>
          </a:p>
          <a:p>
            <a:pPr lvl="2"/>
            <a:r>
              <a:rPr lang="zh-CN" altLang="zh-CN" sz="2000" dirty="0"/>
              <a:t>关系模式</a:t>
            </a:r>
            <a:r>
              <a:rPr lang="en-US" altLang="zh-CN" sz="2000" dirty="0"/>
              <a:t>S(B</a:t>
            </a:r>
            <a:r>
              <a:rPr lang="en-US" altLang="zh-CN" sz="2000" baseline="-25000" dirty="0"/>
              <a:t>1</a:t>
            </a:r>
            <a:r>
              <a:rPr lang="en-US" altLang="zh-CN" sz="2000" dirty="0"/>
              <a:t>, B</a:t>
            </a:r>
            <a:r>
              <a:rPr lang="en-US" altLang="zh-CN" sz="2000" baseline="-25000" dirty="0"/>
              <a:t>2 </a:t>
            </a:r>
            <a:r>
              <a:rPr lang="en-US" altLang="zh-CN" sz="2000" dirty="0"/>
              <a:t>, </a:t>
            </a:r>
            <a:r>
              <a:rPr lang="zh-CN" altLang="zh-CN" sz="2000" dirty="0"/>
              <a:t>…</a:t>
            </a:r>
            <a:r>
              <a:rPr lang="en-US" altLang="zh-CN" sz="2000" dirty="0"/>
              <a:t>., </a:t>
            </a:r>
            <a:r>
              <a:rPr lang="en-US" altLang="zh-CN" sz="2000" dirty="0" err="1"/>
              <a:t>B</a:t>
            </a:r>
            <a:r>
              <a:rPr lang="en-US" altLang="zh-CN" sz="2000" baseline="-25000" dirty="0" err="1"/>
              <a:t>m</a:t>
            </a:r>
            <a:r>
              <a:rPr lang="en-US" altLang="zh-CN" sz="2000" dirty="0"/>
              <a:t>) </a:t>
            </a:r>
            <a:r>
              <a:rPr lang="zh-CN" altLang="en-US" sz="2000" dirty="0"/>
              <a:t>可以用来</a:t>
            </a:r>
            <a:r>
              <a:rPr lang="zh-CN" altLang="zh-CN" sz="2000" dirty="0"/>
              <a:t>表示课程的信息</a:t>
            </a:r>
            <a:endParaRPr lang="en-US" altLang="zh-CN" sz="2000" dirty="0"/>
          </a:p>
          <a:p>
            <a:pPr lvl="2"/>
            <a:r>
              <a:rPr lang="en-US" altLang="zh-CN" sz="2000" dirty="0"/>
              <a:t>s</a:t>
            </a:r>
            <a:r>
              <a:rPr lang="zh-CN" altLang="zh-CN" sz="2000" dirty="0"/>
              <a:t>（</a:t>
            </a:r>
            <a:r>
              <a:rPr lang="en-US" altLang="zh-CN" sz="2000" dirty="0"/>
              <a:t>S</a:t>
            </a:r>
            <a:r>
              <a:rPr lang="zh-CN" altLang="zh-CN" sz="2000" dirty="0"/>
              <a:t>）表示计算机系开设的所有课程的集合</a:t>
            </a:r>
            <a:r>
              <a:rPr lang="zh-CN" altLang="en-US" sz="2000" dirty="0"/>
              <a:t>，可以简化表示为 </a:t>
            </a:r>
            <a:r>
              <a:rPr lang="en-US" altLang="zh-CN" sz="2000" dirty="0"/>
              <a:t>s</a:t>
            </a:r>
          </a:p>
          <a:p>
            <a:pPr lvl="2"/>
            <a:r>
              <a:rPr lang="en-US" altLang="zh-CN" sz="2000" dirty="0">
                <a:sym typeface="Symbol" panose="05050102010706020507" pitchFamily="18" charset="2"/>
              </a:rPr>
              <a:t></a:t>
            </a:r>
            <a:r>
              <a:rPr lang="en-US" altLang="zh-CN" sz="2000" dirty="0"/>
              <a:t> </a:t>
            </a:r>
            <a:r>
              <a:rPr lang="en-US" altLang="zh-CN" sz="1000" dirty="0"/>
              <a:t>A</a:t>
            </a:r>
            <a:r>
              <a:rPr lang="en-US" altLang="zh-CN" sz="1000" baseline="-25000" dirty="0"/>
              <a:t>1</a:t>
            </a:r>
            <a:r>
              <a:rPr lang="en-US" altLang="zh-CN" sz="1000" dirty="0"/>
              <a:t>, A</a:t>
            </a:r>
            <a:r>
              <a:rPr lang="en-US" altLang="zh-CN" sz="1000" baseline="-25000" dirty="0"/>
              <a:t>2</a:t>
            </a:r>
            <a:r>
              <a:rPr lang="en-US" altLang="zh-CN" sz="1000" dirty="0"/>
              <a:t> </a:t>
            </a:r>
            <a:r>
              <a:rPr lang="zh-CN" altLang="zh-CN" sz="1000" dirty="0"/>
              <a:t>…</a:t>
            </a:r>
            <a:r>
              <a:rPr lang="en-US" altLang="zh-CN" sz="1000" dirty="0"/>
              <a:t> A</a:t>
            </a:r>
            <a:r>
              <a:rPr lang="en-US" altLang="zh-CN" sz="1000" baseline="-25000" dirty="0"/>
              <a:t>n</a:t>
            </a:r>
            <a:r>
              <a:rPr lang="en-US" altLang="zh-CN" sz="1000" dirty="0"/>
              <a:t> </a:t>
            </a:r>
            <a:r>
              <a:rPr lang="zh-CN" altLang="zh-CN" sz="2000" dirty="0"/>
              <a:t>（</a:t>
            </a:r>
            <a:r>
              <a:rPr lang="en-US" altLang="zh-CN" sz="2000" dirty="0"/>
              <a:t> r ) x  s </a:t>
            </a:r>
            <a:r>
              <a:rPr lang="zh-CN" altLang="en-US" sz="2000" dirty="0"/>
              <a:t>表示所有选了课的学生都选修计算机系开设的所有课程</a:t>
            </a:r>
            <a:endParaRPr lang="en-US" altLang="zh-CN" sz="2000" dirty="0"/>
          </a:p>
          <a:p>
            <a:pPr lvl="2"/>
            <a:r>
              <a:rPr lang="en-US" altLang="zh-CN" sz="2000" dirty="0">
                <a:sym typeface="Symbol" panose="05050102010706020507" pitchFamily="18" charset="2"/>
              </a:rPr>
              <a:t></a:t>
            </a:r>
            <a:r>
              <a:rPr lang="en-US" altLang="zh-CN" sz="2000" dirty="0"/>
              <a:t> </a:t>
            </a:r>
            <a:r>
              <a:rPr lang="en-US" altLang="zh-CN" sz="1000" dirty="0"/>
              <a:t>A</a:t>
            </a:r>
            <a:r>
              <a:rPr lang="en-US" altLang="zh-CN" sz="1000" baseline="-25000" dirty="0"/>
              <a:t>1</a:t>
            </a:r>
            <a:r>
              <a:rPr lang="en-US" altLang="zh-CN" sz="1000" dirty="0"/>
              <a:t>, A</a:t>
            </a:r>
            <a:r>
              <a:rPr lang="en-US" altLang="zh-CN" sz="1000" baseline="-25000" dirty="0"/>
              <a:t>2</a:t>
            </a:r>
            <a:r>
              <a:rPr lang="en-US" altLang="zh-CN" sz="1000" dirty="0"/>
              <a:t> </a:t>
            </a:r>
            <a:r>
              <a:rPr lang="zh-CN" altLang="zh-CN" sz="1000" dirty="0"/>
              <a:t>…</a:t>
            </a:r>
            <a:r>
              <a:rPr lang="en-US" altLang="zh-CN" sz="1000" dirty="0"/>
              <a:t> A</a:t>
            </a:r>
            <a:r>
              <a:rPr lang="en-US" altLang="zh-CN" sz="1000" baseline="-25000" dirty="0"/>
              <a:t>n</a:t>
            </a:r>
            <a:r>
              <a:rPr lang="en-US" altLang="zh-CN" sz="1000" dirty="0"/>
              <a:t> </a:t>
            </a:r>
            <a:r>
              <a:rPr lang="zh-CN" altLang="zh-CN" sz="2000" dirty="0"/>
              <a:t>（</a:t>
            </a:r>
            <a:r>
              <a:rPr lang="en-US" altLang="zh-CN" sz="2000" dirty="0"/>
              <a:t> r ) x  s – r </a:t>
            </a:r>
            <a:r>
              <a:rPr lang="zh-CN" altLang="en-US" sz="2000" dirty="0"/>
              <a:t>表示哪些学生漏选了计算机系开设的哪些课程</a:t>
            </a:r>
            <a:endParaRPr lang="en-US" altLang="zh-CN" sz="2000" dirty="0"/>
          </a:p>
          <a:p>
            <a:pPr lvl="2"/>
            <a:r>
              <a:rPr lang="en-US" altLang="zh-CN" sz="2000" dirty="0">
                <a:sym typeface="Symbol" panose="05050102010706020507" pitchFamily="18" charset="2"/>
              </a:rPr>
              <a:t> </a:t>
            </a:r>
            <a:r>
              <a:rPr lang="en-US" altLang="zh-CN" sz="2000" dirty="0">
                <a:solidFill>
                  <a:srgbClr val="7030A0"/>
                </a:solidFill>
                <a:sym typeface="Symbol" panose="05050102010706020507" pitchFamily="18" charset="2"/>
              </a:rPr>
              <a:t></a:t>
            </a:r>
            <a:r>
              <a:rPr lang="en-US" altLang="zh-CN" sz="2000" dirty="0">
                <a:solidFill>
                  <a:srgbClr val="7030A0"/>
                </a:solidFill>
              </a:rPr>
              <a:t> </a:t>
            </a:r>
            <a:r>
              <a:rPr lang="en-US" altLang="zh-CN" sz="1000" dirty="0">
                <a:solidFill>
                  <a:srgbClr val="7030A0"/>
                </a:solidFill>
              </a:rPr>
              <a:t>A</a:t>
            </a:r>
            <a:r>
              <a:rPr lang="en-US" altLang="zh-CN" sz="1000" baseline="-25000" dirty="0">
                <a:solidFill>
                  <a:srgbClr val="7030A0"/>
                </a:solidFill>
              </a:rPr>
              <a:t>1</a:t>
            </a:r>
            <a:r>
              <a:rPr lang="en-US" altLang="zh-CN" sz="1000" dirty="0">
                <a:solidFill>
                  <a:srgbClr val="7030A0"/>
                </a:solidFill>
              </a:rPr>
              <a:t>, A</a:t>
            </a:r>
            <a:r>
              <a:rPr lang="en-US" altLang="zh-CN" sz="1000" baseline="-25000" dirty="0">
                <a:solidFill>
                  <a:srgbClr val="7030A0"/>
                </a:solidFill>
              </a:rPr>
              <a:t>2</a:t>
            </a:r>
            <a:r>
              <a:rPr lang="en-US" altLang="zh-CN" sz="1000" dirty="0">
                <a:solidFill>
                  <a:srgbClr val="7030A0"/>
                </a:solidFill>
              </a:rPr>
              <a:t> </a:t>
            </a:r>
            <a:r>
              <a:rPr lang="zh-CN" altLang="zh-CN" sz="1000" dirty="0">
                <a:solidFill>
                  <a:srgbClr val="7030A0"/>
                </a:solidFill>
              </a:rPr>
              <a:t>…</a:t>
            </a:r>
            <a:r>
              <a:rPr lang="en-US" altLang="zh-CN" sz="1000" dirty="0">
                <a:solidFill>
                  <a:srgbClr val="7030A0"/>
                </a:solidFill>
              </a:rPr>
              <a:t> A</a:t>
            </a:r>
            <a:r>
              <a:rPr lang="en-US" altLang="zh-CN" sz="1000" baseline="-25000" dirty="0">
                <a:solidFill>
                  <a:srgbClr val="7030A0"/>
                </a:solidFill>
              </a:rPr>
              <a:t>n</a:t>
            </a:r>
            <a:r>
              <a:rPr lang="en-US" altLang="zh-CN" sz="1000" dirty="0">
                <a:solidFill>
                  <a:srgbClr val="7030A0"/>
                </a:solidFill>
              </a:rPr>
              <a:t> </a:t>
            </a:r>
            <a:r>
              <a:rPr lang="zh-CN" altLang="en-US" sz="2000" dirty="0">
                <a:solidFill>
                  <a:srgbClr val="7030A0"/>
                </a:solidFill>
                <a:sym typeface="Symbol" panose="05050102010706020507" pitchFamily="18" charset="2"/>
              </a:rPr>
              <a:t>（ </a:t>
            </a:r>
            <a:r>
              <a:rPr lang="en-US" altLang="zh-CN" sz="2000" dirty="0">
                <a:solidFill>
                  <a:srgbClr val="7030A0"/>
                </a:solidFill>
                <a:sym typeface="Symbol" panose="05050102010706020507" pitchFamily="18" charset="2"/>
              </a:rPr>
              <a:t></a:t>
            </a:r>
            <a:r>
              <a:rPr lang="en-US" altLang="zh-CN" sz="2000" dirty="0">
                <a:solidFill>
                  <a:srgbClr val="7030A0"/>
                </a:solidFill>
              </a:rPr>
              <a:t> </a:t>
            </a:r>
            <a:r>
              <a:rPr lang="en-US" altLang="zh-CN" sz="1000" dirty="0">
                <a:solidFill>
                  <a:srgbClr val="7030A0"/>
                </a:solidFill>
              </a:rPr>
              <a:t>A</a:t>
            </a:r>
            <a:r>
              <a:rPr lang="en-US" altLang="zh-CN" sz="1000" baseline="-25000" dirty="0">
                <a:solidFill>
                  <a:srgbClr val="7030A0"/>
                </a:solidFill>
              </a:rPr>
              <a:t>1</a:t>
            </a:r>
            <a:r>
              <a:rPr lang="en-US" altLang="zh-CN" sz="1000" dirty="0">
                <a:solidFill>
                  <a:srgbClr val="7030A0"/>
                </a:solidFill>
              </a:rPr>
              <a:t>, A</a:t>
            </a:r>
            <a:r>
              <a:rPr lang="en-US" altLang="zh-CN" sz="1000" baseline="-25000" dirty="0">
                <a:solidFill>
                  <a:srgbClr val="7030A0"/>
                </a:solidFill>
              </a:rPr>
              <a:t>2</a:t>
            </a:r>
            <a:r>
              <a:rPr lang="en-US" altLang="zh-CN" sz="1000" dirty="0">
                <a:solidFill>
                  <a:srgbClr val="7030A0"/>
                </a:solidFill>
              </a:rPr>
              <a:t> </a:t>
            </a:r>
            <a:r>
              <a:rPr lang="zh-CN" altLang="zh-CN" sz="1000" dirty="0">
                <a:solidFill>
                  <a:srgbClr val="7030A0"/>
                </a:solidFill>
              </a:rPr>
              <a:t>…</a:t>
            </a:r>
            <a:r>
              <a:rPr lang="en-US" altLang="zh-CN" sz="1000" dirty="0">
                <a:solidFill>
                  <a:srgbClr val="7030A0"/>
                </a:solidFill>
              </a:rPr>
              <a:t> A</a:t>
            </a:r>
            <a:r>
              <a:rPr lang="en-US" altLang="zh-CN" sz="1000" baseline="-25000" dirty="0">
                <a:solidFill>
                  <a:srgbClr val="7030A0"/>
                </a:solidFill>
              </a:rPr>
              <a:t>n</a:t>
            </a:r>
            <a:r>
              <a:rPr lang="zh-CN" altLang="en-US" sz="2000" dirty="0">
                <a:solidFill>
                  <a:srgbClr val="7030A0"/>
                </a:solidFill>
              </a:rPr>
              <a:t>（</a:t>
            </a:r>
            <a:r>
              <a:rPr lang="en-US" altLang="zh-CN" sz="2000" dirty="0">
                <a:solidFill>
                  <a:srgbClr val="7030A0"/>
                </a:solidFill>
              </a:rPr>
              <a:t> r ) x  s – r </a:t>
            </a:r>
            <a:r>
              <a:rPr lang="zh-CN" altLang="en-US" sz="2000" dirty="0">
                <a:solidFill>
                  <a:srgbClr val="7030A0"/>
                </a:solidFill>
              </a:rPr>
              <a:t>）</a:t>
            </a:r>
            <a:r>
              <a:rPr lang="en-US" altLang="zh-CN" sz="2000" dirty="0">
                <a:solidFill>
                  <a:srgbClr val="7030A0"/>
                </a:solidFill>
              </a:rPr>
              <a:t> </a:t>
            </a:r>
            <a:r>
              <a:rPr lang="zh-CN" altLang="en-US" sz="2000" dirty="0"/>
              <a:t>表示</a:t>
            </a:r>
            <a:r>
              <a:rPr lang="zh-CN" altLang="en-US" sz="2000" dirty="0">
                <a:solidFill>
                  <a:srgbClr val="0070C0"/>
                </a:solidFill>
              </a:rPr>
              <a:t>至少漏选了一门计算机系开设的课程的学生</a:t>
            </a:r>
            <a:endParaRPr lang="en-US" altLang="zh-CN" sz="2000" dirty="0">
              <a:solidFill>
                <a:srgbClr val="0070C0"/>
              </a:solidFill>
            </a:endParaRPr>
          </a:p>
          <a:p>
            <a:pPr lvl="2"/>
            <a:endParaRPr lang="en-US" altLang="zh-CN" sz="2000" dirty="0">
              <a:solidFill>
                <a:srgbClr val="0070C0"/>
              </a:solidFill>
            </a:endParaRPr>
          </a:p>
          <a:p>
            <a:pPr lvl="2"/>
            <a:r>
              <a:rPr lang="zh-CN" altLang="zh-CN" sz="2000" dirty="0">
                <a:solidFill>
                  <a:srgbClr val="0070C0"/>
                </a:solidFill>
              </a:rPr>
              <a:t>所有选了课的学生</a:t>
            </a:r>
            <a:r>
              <a:rPr lang="en-US" altLang="zh-CN" sz="2000" dirty="0">
                <a:solidFill>
                  <a:srgbClr val="0070C0"/>
                </a:solidFill>
              </a:rPr>
              <a:t> </a:t>
            </a:r>
            <a:r>
              <a:rPr lang="zh-CN" altLang="en-US" sz="2000" dirty="0">
                <a:solidFill>
                  <a:srgbClr val="92D050"/>
                </a:solidFill>
              </a:rPr>
              <a:t>减去</a:t>
            </a:r>
            <a:r>
              <a:rPr lang="en-US" altLang="zh-CN" sz="2000" dirty="0">
                <a:solidFill>
                  <a:srgbClr val="0070C0"/>
                </a:solidFill>
              </a:rPr>
              <a:t> </a:t>
            </a:r>
            <a:r>
              <a:rPr lang="zh-CN" altLang="en-US" sz="2000" dirty="0">
                <a:solidFill>
                  <a:srgbClr val="0070C0"/>
                </a:solidFill>
              </a:rPr>
              <a:t>至少漏选了一门计算机系开设的课程的学生 </a:t>
            </a:r>
            <a:r>
              <a:rPr lang="zh-CN" altLang="en-US" sz="2000" dirty="0">
                <a:solidFill>
                  <a:srgbClr val="92D050"/>
                </a:solidFill>
              </a:rPr>
              <a:t>等于</a:t>
            </a:r>
            <a:r>
              <a:rPr lang="en-US" altLang="zh-CN" sz="2000" dirty="0">
                <a:solidFill>
                  <a:srgbClr val="0070C0"/>
                </a:solidFill>
              </a:rPr>
              <a:t> </a:t>
            </a:r>
            <a:r>
              <a:rPr lang="zh-CN" altLang="en-US" sz="2000" dirty="0">
                <a:solidFill>
                  <a:srgbClr val="0070C0"/>
                </a:solidFill>
              </a:rPr>
              <a:t>选修了计算机系开设的所有课程的学生</a:t>
            </a:r>
            <a:endParaRPr lang="en-US" altLang="zh-CN" sz="2000" dirty="0">
              <a:solidFill>
                <a:srgbClr val="0070C0"/>
              </a:solidFill>
            </a:endParaRPr>
          </a:p>
          <a:p>
            <a:pPr lvl="3"/>
            <a:r>
              <a:rPr lang="en-US" altLang="zh-CN" sz="2000" dirty="0">
                <a:solidFill>
                  <a:srgbClr val="7030A0"/>
                </a:solidFill>
                <a:sym typeface="Symbol" panose="05050102010706020507" pitchFamily="18" charset="2"/>
              </a:rPr>
              <a:t></a:t>
            </a:r>
            <a:r>
              <a:rPr lang="en-US" altLang="zh-CN" sz="2800" dirty="0">
                <a:solidFill>
                  <a:srgbClr val="7030A0"/>
                </a:solidFill>
              </a:rPr>
              <a:t> </a:t>
            </a:r>
            <a:r>
              <a:rPr lang="en-US" altLang="zh-CN" sz="1000" dirty="0">
                <a:solidFill>
                  <a:srgbClr val="7030A0"/>
                </a:solidFill>
              </a:rPr>
              <a:t>A</a:t>
            </a:r>
            <a:r>
              <a:rPr lang="en-US" altLang="zh-CN" sz="1000" baseline="-25000" dirty="0">
                <a:solidFill>
                  <a:srgbClr val="7030A0"/>
                </a:solidFill>
              </a:rPr>
              <a:t>1</a:t>
            </a:r>
            <a:r>
              <a:rPr lang="en-US" altLang="zh-CN" sz="1000" dirty="0">
                <a:solidFill>
                  <a:srgbClr val="7030A0"/>
                </a:solidFill>
              </a:rPr>
              <a:t>, A</a:t>
            </a:r>
            <a:r>
              <a:rPr lang="en-US" altLang="zh-CN" sz="1000" baseline="-25000" dirty="0">
                <a:solidFill>
                  <a:srgbClr val="7030A0"/>
                </a:solidFill>
              </a:rPr>
              <a:t>2</a:t>
            </a:r>
            <a:r>
              <a:rPr lang="en-US" altLang="zh-CN" sz="1000" dirty="0">
                <a:solidFill>
                  <a:srgbClr val="7030A0"/>
                </a:solidFill>
              </a:rPr>
              <a:t> </a:t>
            </a:r>
            <a:r>
              <a:rPr lang="zh-CN" altLang="zh-CN" sz="1000" dirty="0">
                <a:solidFill>
                  <a:srgbClr val="7030A0"/>
                </a:solidFill>
              </a:rPr>
              <a:t>…</a:t>
            </a:r>
            <a:r>
              <a:rPr lang="en-US" altLang="zh-CN" sz="1000" dirty="0">
                <a:solidFill>
                  <a:srgbClr val="7030A0"/>
                </a:solidFill>
              </a:rPr>
              <a:t> A</a:t>
            </a:r>
            <a:r>
              <a:rPr lang="en-US" altLang="zh-CN" sz="1000" baseline="-25000" dirty="0">
                <a:solidFill>
                  <a:srgbClr val="7030A0"/>
                </a:solidFill>
              </a:rPr>
              <a:t>n</a:t>
            </a:r>
            <a:r>
              <a:rPr lang="en-US" altLang="zh-CN" sz="1000" dirty="0">
                <a:solidFill>
                  <a:srgbClr val="7030A0"/>
                </a:solidFill>
              </a:rPr>
              <a:t> </a:t>
            </a:r>
            <a:r>
              <a:rPr lang="zh-CN" altLang="zh-CN" sz="2000" dirty="0">
                <a:solidFill>
                  <a:srgbClr val="7030A0"/>
                </a:solidFill>
              </a:rPr>
              <a:t>（</a:t>
            </a:r>
            <a:r>
              <a:rPr lang="en-US" altLang="zh-CN" sz="2000" dirty="0">
                <a:solidFill>
                  <a:srgbClr val="7030A0"/>
                </a:solidFill>
              </a:rPr>
              <a:t> r )   </a:t>
            </a:r>
            <a:r>
              <a:rPr lang="en-US" altLang="zh-CN" sz="2000" dirty="0">
                <a:solidFill>
                  <a:srgbClr val="92D050"/>
                </a:solidFill>
              </a:rPr>
              <a:t>–</a:t>
            </a:r>
            <a:r>
              <a:rPr lang="en-US" altLang="zh-CN" sz="2000" dirty="0"/>
              <a:t> </a:t>
            </a:r>
            <a:r>
              <a:rPr lang="en-US" altLang="zh-CN" sz="4800" dirty="0">
                <a:sym typeface="Symbol" panose="05050102010706020507" pitchFamily="18" charset="2"/>
              </a:rPr>
              <a:t> </a:t>
            </a:r>
            <a:r>
              <a:rPr lang="en-US" altLang="zh-CN" sz="2200" dirty="0">
                <a:solidFill>
                  <a:srgbClr val="7030A0"/>
                </a:solidFill>
                <a:sym typeface="Symbol" panose="05050102010706020507" pitchFamily="18" charset="2"/>
              </a:rPr>
              <a:t></a:t>
            </a:r>
            <a:r>
              <a:rPr lang="en-US" altLang="zh-CN" sz="2200" dirty="0">
                <a:solidFill>
                  <a:srgbClr val="7030A0"/>
                </a:solidFill>
              </a:rPr>
              <a:t> </a:t>
            </a:r>
            <a:r>
              <a:rPr lang="en-US" altLang="zh-CN" sz="1000" dirty="0">
                <a:solidFill>
                  <a:srgbClr val="7030A0"/>
                </a:solidFill>
              </a:rPr>
              <a:t>A</a:t>
            </a:r>
            <a:r>
              <a:rPr lang="en-US" altLang="zh-CN" sz="1000" baseline="-25000" dirty="0">
                <a:solidFill>
                  <a:srgbClr val="7030A0"/>
                </a:solidFill>
              </a:rPr>
              <a:t>1</a:t>
            </a:r>
            <a:r>
              <a:rPr lang="en-US" altLang="zh-CN" sz="1000" dirty="0">
                <a:solidFill>
                  <a:srgbClr val="7030A0"/>
                </a:solidFill>
              </a:rPr>
              <a:t>, A</a:t>
            </a:r>
            <a:r>
              <a:rPr lang="en-US" altLang="zh-CN" sz="1000" baseline="-25000" dirty="0">
                <a:solidFill>
                  <a:srgbClr val="7030A0"/>
                </a:solidFill>
              </a:rPr>
              <a:t>2</a:t>
            </a:r>
            <a:r>
              <a:rPr lang="en-US" altLang="zh-CN" sz="1000" dirty="0">
                <a:solidFill>
                  <a:srgbClr val="7030A0"/>
                </a:solidFill>
              </a:rPr>
              <a:t> </a:t>
            </a:r>
            <a:r>
              <a:rPr lang="zh-CN" altLang="zh-CN" sz="1000" dirty="0">
                <a:solidFill>
                  <a:srgbClr val="7030A0"/>
                </a:solidFill>
              </a:rPr>
              <a:t>…</a:t>
            </a:r>
            <a:r>
              <a:rPr lang="en-US" altLang="zh-CN" sz="1000" dirty="0">
                <a:solidFill>
                  <a:srgbClr val="7030A0"/>
                </a:solidFill>
              </a:rPr>
              <a:t> A</a:t>
            </a:r>
            <a:r>
              <a:rPr lang="en-US" altLang="zh-CN" sz="1000" baseline="-25000" dirty="0">
                <a:solidFill>
                  <a:srgbClr val="7030A0"/>
                </a:solidFill>
              </a:rPr>
              <a:t>n</a:t>
            </a:r>
            <a:r>
              <a:rPr lang="en-US" altLang="zh-CN" sz="1000" dirty="0">
                <a:solidFill>
                  <a:srgbClr val="7030A0"/>
                </a:solidFill>
              </a:rPr>
              <a:t> </a:t>
            </a:r>
            <a:r>
              <a:rPr lang="zh-CN" altLang="en-US" sz="2200" dirty="0">
                <a:solidFill>
                  <a:srgbClr val="7030A0"/>
                </a:solidFill>
                <a:sym typeface="Symbol" panose="05050102010706020507" pitchFamily="18" charset="2"/>
              </a:rPr>
              <a:t>（ </a:t>
            </a:r>
            <a:r>
              <a:rPr lang="en-US" altLang="zh-CN" sz="2200" dirty="0">
                <a:solidFill>
                  <a:srgbClr val="7030A0"/>
                </a:solidFill>
                <a:sym typeface="Symbol" panose="05050102010706020507" pitchFamily="18" charset="2"/>
              </a:rPr>
              <a:t></a:t>
            </a:r>
            <a:r>
              <a:rPr lang="en-US" altLang="zh-CN" sz="2200" dirty="0">
                <a:solidFill>
                  <a:srgbClr val="7030A0"/>
                </a:solidFill>
              </a:rPr>
              <a:t> </a:t>
            </a:r>
            <a:r>
              <a:rPr lang="en-US" altLang="zh-CN" sz="1000" dirty="0">
                <a:solidFill>
                  <a:srgbClr val="7030A0"/>
                </a:solidFill>
              </a:rPr>
              <a:t>A1, A2 </a:t>
            </a:r>
            <a:r>
              <a:rPr lang="zh-CN" altLang="zh-CN" sz="1000" dirty="0">
                <a:solidFill>
                  <a:srgbClr val="7030A0"/>
                </a:solidFill>
              </a:rPr>
              <a:t>…</a:t>
            </a:r>
            <a:r>
              <a:rPr lang="en-US" altLang="zh-CN" sz="1000" dirty="0">
                <a:solidFill>
                  <a:srgbClr val="7030A0"/>
                </a:solidFill>
              </a:rPr>
              <a:t> An</a:t>
            </a:r>
            <a:r>
              <a:rPr lang="zh-CN" altLang="en-US" sz="2200" dirty="0">
                <a:solidFill>
                  <a:srgbClr val="7030A0"/>
                </a:solidFill>
              </a:rPr>
              <a:t>（</a:t>
            </a:r>
            <a:r>
              <a:rPr lang="en-US" altLang="zh-CN" sz="2200" dirty="0">
                <a:solidFill>
                  <a:srgbClr val="7030A0"/>
                </a:solidFill>
              </a:rPr>
              <a:t> r ) x  s – r </a:t>
            </a:r>
            <a:r>
              <a:rPr lang="zh-CN" altLang="en-US" sz="2200" dirty="0">
                <a:solidFill>
                  <a:srgbClr val="7030A0"/>
                </a:solidFill>
              </a:rPr>
              <a:t>）</a:t>
            </a:r>
            <a:r>
              <a:rPr lang="en-US" altLang="zh-CN" sz="2200" dirty="0">
                <a:solidFill>
                  <a:srgbClr val="7030A0"/>
                </a:solidFill>
              </a:rPr>
              <a:t> </a:t>
            </a:r>
          </a:p>
          <a:p>
            <a:pPr lvl="3"/>
            <a:endParaRPr lang="en-US" altLang="zh-CN" sz="2000" dirty="0">
              <a:solidFill>
                <a:srgbClr val="0070C0"/>
              </a:solidFill>
            </a:endParaRPr>
          </a:p>
          <a:p>
            <a:pPr lvl="2"/>
            <a:endParaRPr lang="en-US" altLang="zh-CN" sz="2000" dirty="0"/>
          </a:p>
          <a:p>
            <a:pPr lvl="2"/>
            <a:endParaRPr lang="en-US" altLang="zh-CN" sz="2000" dirty="0"/>
          </a:p>
          <a:p>
            <a:pPr lvl="2"/>
            <a:endParaRPr lang="en-US" altLang="zh-CN" sz="2000" dirty="0"/>
          </a:p>
          <a:p>
            <a:pPr lvl="2"/>
            <a:endParaRPr lang="en-US" altLang="zh-CN" sz="2000" dirty="0"/>
          </a:p>
          <a:p>
            <a:pPr lvl="2"/>
            <a:endParaRPr lang="en-US" altLang="zh-CN" sz="2000" dirty="0"/>
          </a:p>
          <a:p>
            <a:pPr lvl="2"/>
            <a:endParaRPr lang="zh-CN" altLang="zh-CN" sz="2000" dirty="0"/>
          </a:p>
          <a:p>
            <a:pPr lvl="2"/>
            <a:endParaRPr lang="en-US" altLang="zh-CN" sz="2000" dirty="0"/>
          </a:p>
          <a:p>
            <a:pPr lvl="2"/>
            <a:endParaRPr lang="zh-CN" altLang="zh-CN" sz="2000" dirty="0"/>
          </a:p>
          <a:p>
            <a:pPr lvl="1"/>
            <a:endParaRPr lang="en-US" altLang="zh-CN" sz="2000" b="1" dirty="0"/>
          </a:p>
        </p:txBody>
      </p:sp>
    </p:spTree>
    <p:extLst>
      <p:ext uri="{BB962C8B-B14F-4D97-AF65-F5344CB8AC3E}">
        <p14:creationId xmlns:p14="http://schemas.microsoft.com/office/powerpoint/2010/main" val="276275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D26DDFC7-78BD-4139-95A4-BC78A7D411F6}"/>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10243" name="Rectangle 3">
            <a:extLst>
              <a:ext uri="{FF2B5EF4-FFF2-40B4-BE49-F238E27FC236}">
                <a16:creationId xmlns:a16="http://schemas.microsoft.com/office/drawing/2014/main" id="{3D788039-C94B-496A-8D61-E946420D27FE}"/>
              </a:ext>
            </a:extLst>
          </p:cNvPr>
          <p:cNvSpPr>
            <a:spLocks noGrp="1" noChangeArrowheads="1"/>
          </p:cNvSpPr>
          <p:nvPr>
            <p:ph type="body" idx="4294967295"/>
          </p:nvPr>
        </p:nvSpPr>
        <p:spPr>
          <a:xfrm>
            <a:off x="1104900" y="1846555"/>
            <a:ext cx="4754362" cy="4743662"/>
          </a:xfrm>
        </p:spPr>
        <p:txBody>
          <a:bodyPr/>
          <a:lstStyle/>
          <a:p>
            <a:r>
              <a:rPr lang="en-US" altLang="zh-CN" sz="2800" dirty="0">
                <a:solidFill>
                  <a:srgbClr val="FF0000"/>
                </a:solidFill>
              </a:rPr>
              <a:t>Selection Operation</a:t>
            </a:r>
          </a:p>
          <a:p>
            <a:pPr lvl="1"/>
            <a:endParaRPr lang="en-US" altLang="zh-CN" sz="2400" dirty="0"/>
          </a:p>
          <a:p>
            <a:pPr lvl="1"/>
            <a:r>
              <a:rPr lang="en-US" altLang="zh-CN" sz="2400" dirty="0"/>
              <a:t>Relation r</a:t>
            </a:r>
          </a:p>
          <a:p>
            <a:pPr lvl="1"/>
            <a:endParaRPr lang="en-US" altLang="zh-CN" sz="2400" dirty="0"/>
          </a:p>
          <a:p>
            <a:pPr lvl="1"/>
            <a:endParaRPr lang="en-US" altLang="zh-CN" sz="2400" dirty="0"/>
          </a:p>
          <a:p>
            <a:pPr lvl="1"/>
            <a:endParaRPr lang="en-US" altLang="zh-CN" sz="2400" dirty="0"/>
          </a:p>
          <a:p>
            <a:pPr lvl="1"/>
            <a:r>
              <a:rPr lang="en-US" altLang="zh-CN" sz="2400" dirty="0">
                <a:sym typeface="Symbol" panose="05050102010706020507" pitchFamily="18" charset="2"/>
              </a:rPr>
              <a:t></a:t>
            </a:r>
            <a:r>
              <a:rPr lang="en-US" altLang="zh-CN" sz="2400" baseline="-25000" dirty="0">
                <a:sym typeface="Symbol" panose="05050102010706020507" pitchFamily="18" charset="2"/>
              </a:rPr>
              <a:t>A=B ^ D &gt; 5</a:t>
            </a:r>
            <a:r>
              <a:rPr lang="en-US" altLang="zh-CN" sz="2000" baseline="-25000" dirty="0">
                <a:sym typeface="Symbol" panose="05050102010706020507" pitchFamily="18" charset="2"/>
              </a:rPr>
              <a:t> </a:t>
            </a:r>
            <a:r>
              <a:rPr lang="en-US" altLang="zh-CN" sz="2400" dirty="0">
                <a:sym typeface="Symbol" panose="05050102010706020507" pitchFamily="18" charset="2"/>
              </a:rPr>
              <a:t>(r)</a:t>
            </a:r>
            <a:endParaRPr lang="en-US" altLang="zh-CN" sz="2400" dirty="0"/>
          </a:p>
          <a:p>
            <a:pPr lvl="1">
              <a:buFont typeface="Wingdings" panose="05000000000000000000" pitchFamily="2" charset="2"/>
              <a:buNone/>
            </a:pPr>
            <a:endParaRPr lang="en-US" altLang="zh-CN" sz="2400" dirty="0"/>
          </a:p>
          <a:p>
            <a:pPr lvl="1"/>
            <a:endParaRPr lang="en-US" altLang="zh-CN" sz="2400" dirty="0"/>
          </a:p>
          <a:p>
            <a:endParaRPr lang="zh-CN" altLang="zh-CN" sz="2800" dirty="0"/>
          </a:p>
        </p:txBody>
      </p:sp>
      <p:pic>
        <p:nvPicPr>
          <p:cNvPr id="10244" name="Picture 5">
            <a:extLst>
              <a:ext uri="{FF2B5EF4-FFF2-40B4-BE49-F238E27FC236}">
                <a16:creationId xmlns:a16="http://schemas.microsoft.com/office/drawing/2014/main" id="{198A08EE-7740-4196-BFC6-256290AE0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748" y="2616340"/>
            <a:ext cx="1490793" cy="3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25189C48-A423-43B7-AB36-D9F686FCBA8C}"/>
              </a:ext>
            </a:extLst>
          </p:cNvPr>
          <p:cNvPicPr>
            <a:picLocks noChangeAspect="1"/>
          </p:cNvPicPr>
          <p:nvPr/>
        </p:nvPicPr>
        <p:blipFill>
          <a:blip r:embed="rId4"/>
          <a:stretch>
            <a:fillRect/>
          </a:stretch>
        </p:blipFill>
        <p:spPr>
          <a:xfrm>
            <a:off x="7466121" y="2123946"/>
            <a:ext cx="3193333" cy="35542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B7FE6CE-BD85-45C9-8AA6-FA3E7C88AAA4}"/>
              </a:ext>
            </a:extLst>
          </p:cNvPr>
          <p:cNvSpPr>
            <a:spLocks noGrp="1" noChangeArrowheads="1"/>
          </p:cNvSpPr>
          <p:nvPr>
            <p:ph type="title"/>
          </p:nvPr>
        </p:nvSpPr>
        <p:spPr/>
        <p:txBody>
          <a:bodyPr>
            <a:normAutofit/>
          </a:bodyPr>
          <a:lstStyle/>
          <a:p>
            <a:r>
              <a:rPr lang="en-US" altLang="zh-CN" sz="3200"/>
              <a:t>Additional Relational-Algebra</a:t>
            </a:r>
            <a:r>
              <a:rPr lang="zh-CN" altLang="en-US" sz="3200"/>
              <a:t> </a:t>
            </a:r>
            <a:r>
              <a:rPr lang="en-US" altLang="zh-CN" sz="3200"/>
              <a:t>Operations</a:t>
            </a:r>
          </a:p>
        </p:txBody>
      </p:sp>
      <p:sp>
        <p:nvSpPr>
          <p:cNvPr id="70659" name="Rectangle 3">
            <a:extLst>
              <a:ext uri="{FF2B5EF4-FFF2-40B4-BE49-F238E27FC236}">
                <a16:creationId xmlns:a16="http://schemas.microsoft.com/office/drawing/2014/main" id="{13F8130B-A7C2-4D35-99B4-F0C9074AFBB5}"/>
              </a:ext>
            </a:extLst>
          </p:cNvPr>
          <p:cNvSpPr>
            <a:spLocks noGrp="1" noChangeArrowheads="1"/>
          </p:cNvSpPr>
          <p:nvPr>
            <p:ph type="body" idx="4294967295"/>
          </p:nvPr>
        </p:nvSpPr>
        <p:spPr>
          <a:xfrm>
            <a:off x="1104899" y="1661967"/>
            <a:ext cx="9980681" cy="4868862"/>
          </a:xfrm>
        </p:spPr>
        <p:txBody>
          <a:bodyPr/>
          <a:lstStyle/>
          <a:p>
            <a:r>
              <a:rPr lang="zh-CN" altLang="en-US" sz="2800" dirty="0">
                <a:solidFill>
                  <a:srgbClr val="FF0000"/>
                </a:solidFill>
              </a:rPr>
              <a:t>关系除法 </a:t>
            </a:r>
            <a:r>
              <a:rPr lang="en-US" altLang="zh-CN" sz="2800" dirty="0">
                <a:solidFill>
                  <a:srgbClr val="FF0000"/>
                </a:solidFill>
              </a:rPr>
              <a:t>÷</a:t>
            </a:r>
            <a:r>
              <a:rPr lang="zh-CN" altLang="en-US" sz="2800" dirty="0">
                <a:solidFill>
                  <a:srgbClr val="FF0000"/>
                </a:solidFill>
              </a:rPr>
              <a:t>（</a:t>
            </a:r>
            <a:r>
              <a:rPr lang="en-US" altLang="zh-CN" sz="2800" dirty="0">
                <a:solidFill>
                  <a:srgbClr val="FF0000"/>
                </a:solidFill>
              </a:rPr>
              <a:t>Division Operator </a:t>
            </a:r>
            <a:r>
              <a:rPr lang="zh-CN" altLang="en-US" sz="2800" dirty="0">
                <a:solidFill>
                  <a:srgbClr val="FF0000"/>
                </a:solidFill>
              </a:rPr>
              <a:t>）</a:t>
            </a:r>
            <a:endParaRPr lang="en-US" altLang="zh-CN" sz="2800" dirty="0">
              <a:solidFill>
                <a:srgbClr val="FF0000"/>
              </a:solidFill>
            </a:endParaRPr>
          </a:p>
          <a:p>
            <a:pPr lvl="1"/>
            <a:endParaRPr lang="en-US" altLang="zh-CN" sz="2000" dirty="0">
              <a:sym typeface="Symbol" panose="05050102010706020507" pitchFamily="18" charset="2"/>
            </a:endParaRPr>
          </a:p>
          <a:p>
            <a:pPr lvl="1"/>
            <a:r>
              <a:rPr lang="zh-CN" altLang="en-US" sz="2000" dirty="0">
                <a:sym typeface="Symbol" panose="05050102010706020507" pitchFamily="18" charset="2"/>
              </a:rPr>
              <a:t>使用赋值语句重写关系的除法：</a:t>
            </a:r>
            <a:r>
              <a:rPr lang="en-US" altLang="zh-CN" sz="2000" dirty="0">
                <a:sym typeface="Symbol" panose="05050102010706020507" pitchFamily="18" charset="2"/>
              </a:rPr>
              <a:t> r  s </a:t>
            </a:r>
          </a:p>
          <a:p>
            <a:pPr lvl="1">
              <a:lnSpc>
                <a:spcPct val="130000"/>
              </a:lnSpc>
              <a:buFont typeface="Monotype Sorts"/>
              <a:buNone/>
            </a:pPr>
            <a:r>
              <a:rPr lang="en-US" altLang="zh-CN" dirty="0"/>
              <a:t>			temp1</a:t>
            </a:r>
            <a:r>
              <a:rPr lang="en-US" altLang="zh-CN" baseline="30000" dirty="0"/>
              <a:t> </a:t>
            </a:r>
            <a:r>
              <a:rPr lang="en-US" altLang="zh-CN" dirty="0">
                <a:sym typeface="Symbol" panose="05050102010706020507" pitchFamily="18" charset="2"/>
              </a:rPr>
              <a:t> </a:t>
            </a:r>
            <a:r>
              <a:rPr lang="en-US" altLang="zh-CN" baseline="-25000" dirty="0">
                <a:sym typeface="Symbol" panose="05050102010706020507" pitchFamily="18" charset="2"/>
              </a:rPr>
              <a:t>R-S</a:t>
            </a:r>
            <a:r>
              <a:rPr lang="en-US" altLang="zh-CN" dirty="0">
                <a:sym typeface="Symbol" panose="05050102010706020507" pitchFamily="18" charset="2"/>
              </a:rPr>
              <a:t> (r )</a:t>
            </a:r>
            <a:r>
              <a:rPr lang="en-US" altLang="zh-CN" dirty="0"/>
              <a:t> </a:t>
            </a:r>
            <a:br>
              <a:rPr lang="en-US" altLang="zh-CN" dirty="0"/>
            </a:br>
            <a:r>
              <a:rPr lang="en-US" altLang="zh-CN" dirty="0"/>
              <a:t>		temp2 </a:t>
            </a:r>
            <a:r>
              <a:rPr lang="en-US" altLang="zh-CN" dirty="0">
                <a:sym typeface="Symbol" panose="05050102010706020507" pitchFamily="18" charset="2"/>
              </a:rPr>
              <a:t> </a:t>
            </a:r>
            <a:r>
              <a:rPr lang="en-US" altLang="zh-CN" baseline="-25000" dirty="0">
                <a:sym typeface="Symbol" panose="05050102010706020507" pitchFamily="18" charset="2"/>
              </a:rPr>
              <a:t>R-S</a:t>
            </a:r>
            <a:r>
              <a:rPr lang="en-US" altLang="zh-CN" dirty="0">
                <a:sym typeface="Symbol" panose="05050102010706020507" pitchFamily="18" charset="2"/>
              </a:rPr>
              <a:t> ((temp1 x s ) – </a:t>
            </a:r>
            <a:r>
              <a:rPr lang="en-US" altLang="zh-CN" baseline="-25000" dirty="0">
                <a:sym typeface="Symbol" panose="05050102010706020507" pitchFamily="18" charset="2"/>
              </a:rPr>
              <a:t>R-S,S </a:t>
            </a:r>
            <a:r>
              <a:rPr lang="en-US" altLang="zh-CN" dirty="0">
                <a:sym typeface="Symbol" panose="05050102010706020507" pitchFamily="18" charset="2"/>
              </a:rPr>
              <a:t>(r ))</a:t>
            </a:r>
            <a:br>
              <a:rPr lang="en-US" altLang="zh-CN" dirty="0">
                <a:sym typeface="Symbol" panose="05050102010706020507" pitchFamily="18" charset="2"/>
              </a:rPr>
            </a:br>
            <a:r>
              <a:rPr lang="en-US" altLang="zh-CN" dirty="0">
                <a:sym typeface="Symbol" panose="05050102010706020507" pitchFamily="18" charset="2"/>
              </a:rPr>
              <a:t>		result = temp1 – temp2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FAAC7903-1AC3-4862-A6D6-AD91EC1D2C1F}"/>
              </a:ext>
            </a:extLst>
          </p:cNvPr>
          <p:cNvSpPr>
            <a:spLocks noGrp="1" noChangeArrowheads="1"/>
          </p:cNvSpPr>
          <p:nvPr>
            <p:ph type="title"/>
          </p:nvPr>
        </p:nvSpPr>
        <p:spPr/>
        <p:txBody>
          <a:bodyPr>
            <a:normAutofit/>
          </a:bodyPr>
          <a:lstStyle/>
          <a:p>
            <a:r>
              <a:rPr lang="en-US" altLang="zh-CN" sz="3600"/>
              <a:t>Extended Relational-Algebra-Operations</a:t>
            </a:r>
          </a:p>
        </p:txBody>
      </p:sp>
      <p:sp>
        <p:nvSpPr>
          <p:cNvPr id="71683" name="Rectangle 3">
            <a:extLst>
              <a:ext uri="{FF2B5EF4-FFF2-40B4-BE49-F238E27FC236}">
                <a16:creationId xmlns:a16="http://schemas.microsoft.com/office/drawing/2014/main" id="{D1CB96E5-A83A-44DD-940B-95369E061CDE}"/>
              </a:ext>
            </a:extLst>
          </p:cNvPr>
          <p:cNvSpPr>
            <a:spLocks noGrp="1" noChangeArrowheads="1"/>
          </p:cNvSpPr>
          <p:nvPr>
            <p:ph type="body" idx="4294967295"/>
          </p:nvPr>
        </p:nvSpPr>
        <p:spPr>
          <a:xfrm>
            <a:off x="1104900" y="1846525"/>
            <a:ext cx="9980682" cy="4752975"/>
          </a:xfrm>
        </p:spPr>
        <p:txBody>
          <a:bodyPr/>
          <a:lstStyle/>
          <a:p>
            <a:r>
              <a:rPr lang="zh-CN" altLang="zh-CN" sz="2800" b="1" dirty="0">
                <a:solidFill>
                  <a:srgbClr val="FF0000"/>
                </a:solidFill>
              </a:rPr>
              <a:t>扩展的关系代数</a:t>
            </a:r>
            <a:r>
              <a:rPr lang="en-US" altLang="zh-CN" sz="2800" b="1" dirty="0">
                <a:solidFill>
                  <a:srgbClr val="FF0000"/>
                </a:solidFill>
              </a:rPr>
              <a:t>(extended relational- algebra ) </a:t>
            </a:r>
            <a:r>
              <a:rPr lang="zh-CN" altLang="zh-CN" sz="2800" b="1" dirty="0">
                <a:solidFill>
                  <a:srgbClr val="FF0000"/>
                </a:solidFill>
              </a:rPr>
              <a:t>运算</a:t>
            </a:r>
            <a:endParaRPr lang="en-US" altLang="zh-CN" sz="2800" b="1" dirty="0">
              <a:solidFill>
                <a:srgbClr val="FF0000"/>
              </a:solidFill>
            </a:endParaRPr>
          </a:p>
          <a:p>
            <a:pPr lvl="1"/>
            <a:endParaRPr lang="en-US" altLang="zh-CN" sz="2000" b="1" dirty="0"/>
          </a:p>
          <a:p>
            <a:pPr lvl="1"/>
            <a:r>
              <a:rPr lang="zh-CN" altLang="zh-CN" sz="2400" b="1" dirty="0"/>
              <a:t>可以</a:t>
            </a:r>
            <a:r>
              <a:rPr lang="zh-CN" altLang="zh-CN" sz="2400" dirty="0"/>
              <a:t>实现一些不能用</a:t>
            </a:r>
            <a:r>
              <a:rPr lang="zh-CN" altLang="zh-CN" sz="2400" dirty="0">
                <a:solidFill>
                  <a:srgbClr val="92D050"/>
                </a:solidFill>
              </a:rPr>
              <a:t>基本的关系代数运算</a:t>
            </a:r>
            <a:r>
              <a:rPr lang="zh-CN" altLang="zh-CN" sz="2400" dirty="0"/>
              <a:t>来表达的查询。</a:t>
            </a:r>
          </a:p>
          <a:p>
            <a:pPr lvl="1"/>
            <a:endParaRPr lang="en-US" altLang="zh-CN" sz="2400" dirty="0"/>
          </a:p>
          <a:p>
            <a:pPr lvl="1"/>
            <a:r>
              <a:rPr lang="zh-CN" altLang="en-US" sz="2400" dirty="0">
                <a:solidFill>
                  <a:srgbClr val="7030A0"/>
                </a:solidFill>
              </a:rPr>
              <a:t>广义投影（</a:t>
            </a:r>
            <a:r>
              <a:rPr lang="en-US" altLang="zh-CN" sz="2400" dirty="0">
                <a:solidFill>
                  <a:srgbClr val="7030A0"/>
                </a:solidFill>
              </a:rPr>
              <a:t>Generalized Projection</a:t>
            </a:r>
            <a:r>
              <a:rPr lang="zh-CN" altLang="en-US" sz="2400" dirty="0">
                <a:solidFill>
                  <a:srgbClr val="7030A0"/>
                </a:solidFill>
              </a:rPr>
              <a:t>）</a:t>
            </a:r>
            <a:endParaRPr lang="en-US" altLang="zh-CN" sz="2400" dirty="0">
              <a:solidFill>
                <a:srgbClr val="7030A0"/>
              </a:solidFill>
            </a:endParaRPr>
          </a:p>
          <a:p>
            <a:pPr lvl="1"/>
            <a:endParaRPr lang="en-US" altLang="zh-CN" sz="2400" dirty="0"/>
          </a:p>
          <a:p>
            <a:pPr lvl="1"/>
            <a:r>
              <a:rPr lang="zh-CN" altLang="en-US" sz="2400" dirty="0">
                <a:solidFill>
                  <a:srgbClr val="7030A0"/>
                </a:solidFill>
              </a:rPr>
              <a:t>聚集函数（</a:t>
            </a:r>
            <a:r>
              <a:rPr lang="en-US" altLang="zh-CN" sz="2400" dirty="0">
                <a:solidFill>
                  <a:srgbClr val="7030A0"/>
                </a:solidFill>
              </a:rPr>
              <a:t>Aggregate Functions</a:t>
            </a:r>
            <a:r>
              <a:rPr lang="zh-CN" altLang="en-US" sz="2400" dirty="0">
                <a:solidFill>
                  <a:srgbClr val="7030A0"/>
                </a:solidFill>
              </a:rPr>
              <a:t>）</a:t>
            </a:r>
            <a:endParaRPr lang="en-US" altLang="zh-CN" sz="2400" dirty="0">
              <a:solidFill>
                <a:srgbClr val="7030A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904983EE-84CD-4CAA-9905-8FC41015CF91}"/>
              </a:ext>
            </a:extLst>
          </p:cNvPr>
          <p:cNvSpPr>
            <a:spLocks noGrp="1" noChangeArrowheads="1"/>
          </p:cNvSpPr>
          <p:nvPr>
            <p:ph type="title"/>
          </p:nvPr>
        </p:nvSpPr>
        <p:spPr/>
        <p:txBody>
          <a:bodyPr>
            <a:normAutofit/>
          </a:bodyPr>
          <a:lstStyle/>
          <a:p>
            <a:r>
              <a:rPr lang="en-US" altLang="zh-CN" sz="3600"/>
              <a:t>Extended Relational-Algebra-Operations</a:t>
            </a:r>
          </a:p>
        </p:txBody>
      </p:sp>
      <p:sp>
        <p:nvSpPr>
          <p:cNvPr id="72707" name="Rectangle 3">
            <a:extLst>
              <a:ext uri="{FF2B5EF4-FFF2-40B4-BE49-F238E27FC236}">
                <a16:creationId xmlns:a16="http://schemas.microsoft.com/office/drawing/2014/main" id="{A1039D24-FDC9-4B3A-8761-E46B5CE64B4F}"/>
              </a:ext>
            </a:extLst>
          </p:cNvPr>
          <p:cNvSpPr>
            <a:spLocks noGrp="1" noChangeArrowheads="1"/>
          </p:cNvSpPr>
          <p:nvPr>
            <p:ph type="body" idx="4294967295"/>
          </p:nvPr>
        </p:nvSpPr>
        <p:spPr>
          <a:xfrm>
            <a:off x="1104901" y="1435464"/>
            <a:ext cx="9980681" cy="5346336"/>
          </a:xfrm>
        </p:spPr>
        <p:txBody>
          <a:bodyPr/>
          <a:lstStyle/>
          <a:p>
            <a:r>
              <a:rPr lang="zh-CN" altLang="en-US" sz="2800" b="1" dirty="0">
                <a:solidFill>
                  <a:srgbClr val="FF0000"/>
                </a:solidFill>
              </a:rPr>
              <a:t>广义投影（</a:t>
            </a:r>
            <a:r>
              <a:rPr lang="en-US" altLang="zh-CN" sz="2800" b="1" dirty="0">
                <a:solidFill>
                  <a:srgbClr val="FF0000"/>
                </a:solidFill>
              </a:rPr>
              <a:t>Generalized Projection</a:t>
            </a:r>
            <a:r>
              <a:rPr lang="zh-CN" altLang="en-US" sz="2800" b="1" dirty="0">
                <a:solidFill>
                  <a:srgbClr val="FF0000"/>
                </a:solidFill>
              </a:rPr>
              <a:t>）</a:t>
            </a:r>
            <a:endParaRPr lang="en-US" altLang="zh-CN" sz="2800" b="1" dirty="0">
              <a:solidFill>
                <a:srgbClr val="FF0000"/>
              </a:solidFill>
            </a:endParaRPr>
          </a:p>
          <a:p>
            <a:pPr lvl="1"/>
            <a:r>
              <a:rPr lang="zh-CN" altLang="zh-CN" sz="2000" dirty="0"/>
              <a:t>广义投影通过允许在投影列表中使用算术运算和字符串函数等来对投影进行扩展。</a:t>
            </a:r>
            <a:endParaRPr lang="en-US" altLang="zh-CN" sz="2000" dirty="0"/>
          </a:p>
          <a:p>
            <a:pPr lvl="1"/>
            <a:r>
              <a:rPr lang="zh-CN" altLang="zh-CN" sz="2000" dirty="0"/>
              <a:t>广义投影运算形式为</a:t>
            </a:r>
            <a:r>
              <a:rPr lang="en-US" altLang="zh-CN" sz="2000" dirty="0"/>
              <a:t>: </a:t>
            </a:r>
            <a:endParaRPr lang="zh-CN" altLang="zh-CN" sz="2000" dirty="0"/>
          </a:p>
          <a:p>
            <a:pPr lvl="2">
              <a:buFont typeface="Wingdings" panose="05000000000000000000" pitchFamily="2" charset="2"/>
              <a:buNone/>
            </a:pPr>
            <a:r>
              <a:rPr lang="en-US" altLang="zh-CN" sz="2000" dirty="0"/>
              <a:t>          </a:t>
            </a:r>
            <a:r>
              <a:rPr lang="en-US" altLang="zh-CN" sz="2000" dirty="0">
                <a:sym typeface="Symbol" panose="05050102010706020507" pitchFamily="18" charset="2"/>
              </a:rPr>
              <a:t></a:t>
            </a:r>
            <a:r>
              <a:rPr lang="en-US" altLang="zh-CN" sz="2000" dirty="0"/>
              <a:t> </a:t>
            </a:r>
            <a:r>
              <a:rPr lang="en-US" altLang="zh-CN" sz="1000" dirty="0"/>
              <a:t>F</a:t>
            </a:r>
            <a:r>
              <a:rPr lang="en-US" altLang="zh-CN" sz="1000" baseline="-25000" dirty="0"/>
              <a:t>1</a:t>
            </a:r>
            <a:r>
              <a:rPr lang="zh-CN" altLang="zh-CN" sz="1000" dirty="0"/>
              <a:t>，</a:t>
            </a:r>
            <a:r>
              <a:rPr lang="en-US" altLang="zh-CN" sz="1000" dirty="0"/>
              <a:t>F</a:t>
            </a:r>
            <a:r>
              <a:rPr lang="en-US" altLang="zh-CN" sz="1000" baseline="-25000" dirty="0"/>
              <a:t>2</a:t>
            </a:r>
            <a:r>
              <a:rPr lang="zh-CN" altLang="zh-CN" sz="1000" dirty="0"/>
              <a:t>，</a:t>
            </a:r>
            <a:r>
              <a:rPr lang="en-US" altLang="zh-CN" sz="1000" dirty="0"/>
              <a:t>...</a:t>
            </a:r>
            <a:r>
              <a:rPr lang="zh-CN" altLang="zh-CN" sz="1000" dirty="0"/>
              <a:t>，</a:t>
            </a:r>
            <a:r>
              <a:rPr lang="en-US" altLang="zh-CN" sz="1000" dirty="0" err="1"/>
              <a:t>F</a:t>
            </a:r>
            <a:r>
              <a:rPr lang="en-US" altLang="zh-CN" sz="1000" baseline="-25000" dirty="0" err="1"/>
              <a:t>n</a:t>
            </a:r>
            <a:r>
              <a:rPr lang="en-US" altLang="zh-CN" sz="2000" dirty="0"/>
              <a:t>(E)</a:t>
            </a:r>
            <a:endParaRPr lang="zh-CN" altLang="zh-CN" sz="2000" dirty="0"/>
          </a:p>
          <a:p>
            <a:pPr lvl="2">
              <a:buFont typeface="Wingdings" panose="05000000000000000000" pitchFamily="2" charset="2"/>
              <a:buNone/>
            </a:pPr>
            <a:r>
              <a:rPr lang="en-US" altLang="zh-CN" sz="2000" dirty="0"/>
              <a:t> </a:t>
            </a:r>
            <a:r>
              <a:rPr lang="zh-CN" altLang="zh-CN" sz="1600" dirty="0"/>
              <a:t>其中：</a:t>
            </a:r>
            <a:r>
              <a:rPr lang="zh-CN" altLang="en-US" sz="1600" dirty="0"/>
              <a:t>   </a:t>
            </a:r>
            <a:endParaRPr lang="en-US" altLang="zh-CN" sz="1600" dirty="0"/>
          </a:p>
          <a:p>
            <a:pPr lvl="2">
              <a:buFont typeface="Wingdings" panose="05000000000000000000" pitchFamily="2" charset="2"/>
              <a:buNone/>
            </a:pPr>
            <a:r>
              <a:rPr lang="zh-CN" altLang="en-US" sz="1600" dirty="0"/>
              <a:t>              </a:t>
            </a:r>
            <a:r>
              <a:rPr lang="en-US" altLang="zh-CN" sz="1600" dirty="0"/>
              <a:t>E</a:t>
            </a:r>
            <a:r>
              <a:rPr lang="zh-CN" altLang="zh-CN" sz="1600" dirty="0"/>
              <a:t>是任意关系代数表达式，</a:t>
            </a:r>
          </a:p>
          <a:p>
            <a:pPr lvl="2">
              <a:buFont typeface="Wingdings" panose="05000000000000000000" pitchFamily="2" charset="2"/>
              <a:buNone/>
            </a:pPr>
            <a:r>
              <a:rPr lang="zh-CN" altLang="en-US" sz="1600" dirty="0"/>
              <a:t>           </a:t>
            </a:r>
            <a:r>
              <a:rPr lang="en-US" altLang="zh-CN" sz="1600" dirty="0"/>
              <a:t> </a:t>
            </a:r>
            <a:r>
              <a:rPr lang="zh-CN" altLang="en-US" sz="1600" dirty="0"/>
              <a:t>  </a:t>
            </a:r>
            <a:r>
              <a:rPr lang="en-US" altLang="zh-CN" sz="1600" dirty="0"/>
              <a:t>F</a:t>
            </a:r>
            <a:r>
              <a:rPr lang="en-US" altLang="zh-CN" sz="1600" baseline="-25000" dirty="0"/>
              <a:t>1</a:t>
            </a:r>
            <a:r>
              <a:rPr lang="zh-CN" altLang="zh-CN" sz="1600" dirty="0"/>
              <a:t>，</a:t>
            </a:r>
            <a:r>
              <a:rPr lang="en-US" altLang="zh-CN" sz="1600" dirty="0"/>
              <a:t>F</a:t>
            </a:r>
            <a:r>
              <a:rPr lang="en-US" altLang="zh-CN" sz="1600" baseline="-25000" dirty="0"/>
              <a:t>2</a:t>
            </a:r>
            <a:r>
              <a:rPr lang="zh-CN" altLang="zh-CN" sz="1600" dirty="0"/>
              <a:t>，</a:t>
            </a:r>
            <a:r>
              <a:rPr lang="en-US" altLang="zh-CN" sz="1600" dirty="0"/>
              <a:t>...</a:t>
            </a:r>
            <a:r>
              <a:rPr lang="zh-CN" altLang="zh-CN" sz="1600" dirty="0"/>
              <a:t>，</a:t>
            </a:r>
            <a:r>
              <a:rPr lang="en-US" altLang="zh-CN" sz="1600" dirty="0" err="1"/>
              <a:t>F</a:t>
            </a:r>
            <a:r>
              <a:rPr lang="en-US" altLang="zh-CN" sz="1600" baseline="-25000" dirty="0" err="1"/>
              <a:t>n</a:t>
            </a:r>
            <a:r>
              <a:rPr lang="zh-CN" altLang="zh-CN" sz="1600" dirty="0"/>
              <a:t>中的每一个都是涉及常量以及</a:t>
            </a:r>
            <a:r>
              <a:rPr lang="en-US" altLang="zh-CN" sz="1600" dirty="0"/>
              <a:t>E</a:t>
            </a:r>
            <a:r>
              <a:rPr lang="zh-CN" altLang="zh-CN" sz="1600" dirty="0"/>
              <a:t>的模式中属性的算术表达式。</a:t>
            </a:r>
            <a:endParaRPr lang="en-US" altLang="zh-CN" sz="1600" dirty="0"/>
          </a:p>
          <a:p>
            <a:pPr lvl="1"/>
            <a:endParaRPr lang="en-US" altLang="zh-CN" sz="1800" dirty="0"/>
          </a:p>
          <a:p>
            <a:pPr lvl="1"/>
            <a:r>
              <a:rPr lang="zh-CN" altLang="zh-CN" sz="1800" dirty="0"/>
              <a:t>最基本的情况下算术表达式可以仅仅是一个属性或常量。</a:t>
            </a:r>
          </a:p>
          <a:p>
            <a:pPr lvl="1"/>
            <a:r>
              <a:rPr lang="zh-CN" altLang="zh-CN" sz="1800" dirty="0"/>
              <a:t>通常来说，在表达式中可以使用对数值属性或者产生数值结果的表达式的</a:t>
            </a:r>
            <a:r>
              <a:rPr lang="en-US" altLang="zh-CN" sz="1800" dirty="0"/>
              <a:t>+ </a:t>
            </a:r>
            <a:r>
              <a:rPr lang="zh-CN" altLang="zh-CN" sz="1800" dirty="0"/>
              <a:t>、</a:t>
            </a:r>
            <a:r>
              <a:rPr lang="en-US" altLang="zh-CN" sz="1800" dirty="0"/>
              <a:t>- </a:t>
            </a:r>
            <a:r>
              <a:rPr lang="zh-CN" altLang="zh-CN" sz="1800" dirty="0"/>
              <a:t>、</a:t>
            </a:r>
            <a:r>
              <a:rPr lang="en-US" altLang="zh-CN" sz="1800" dirty="0"/>
              <a:t>* </a:t>
            </a:r>
            <a:r>
              <a:rPr lang="zh-CN" altLang="zh-CN" sz="1800" dirty="0"/>
              <a:t>、</a:t>
            </a:r>
            <a:r>
              <a:rPr lang="en-US" altLang="zh-CN" sz="1800" dirty="0"/>
              <a:t>/ </a:t>
            </a:r>
            <a:r>
              <a:rPr lang="zh-CN" altLang="zh-CN" sz="1800" dirty="0"/>
              <a:t>等代数运算。</a:t>
            </a:r>
          </a:p>
          <a:p>
            <a:pPr lvl="1"/>
            <a:r>
              <a:rPr lang="zh-CN" altLang="zh-CN" sz="1800" dirty="0"/>
              <a:t>广义投影还允许其他数据类型上的运算，比如对字符串的串接。</a:t>
            </a:r>
          </a:p>
          <a:p>
            <a:pPr lvl="1"/>
            <a:endParaRPr lang="en-US" altLang="zh-CN" sz="2000" b="1" dirty="0"/>
          </a:p>
          <a:p>
            <a:pPr lvl="1"/>
            <a:r>
              <a:rPr lang="zh-CN" altLang="zh-CN" sz="2000" b="1" dirty="0"/>
              <a:t>例：</a:t>
            </a:r>
            <a:r>
              <a:rPr lang="zh-CN" altLang="zh-CN" sz="2000" dirty="0"/>
              <a:t>查询每个教师的</a:t>
            </a:r>
            <a:r>
              <a:rPr lang="en-US" altLang="zh-CN" sz="2000" dirty="0"/>
              <a:t>ID </a:t>
            </a:r>
            <a:r>
              <a:rPr lang="zh-CN" altLang="zh-CN" sz="2000" dirty="0"/>
              <a:t>、</a:t>
            </a:r>
            <a:r>
              <a:rPr lang="en-US" altLang="zh-CN" sz="2000" dirty="0"/>
              <a:t>name</a:t>
            </a:r>
            <a:r>
              <a:rPr lang="zh-CN" altLang="zh-CN" sz="2000" dirty="0"/>
              <a:t>、</a:t>
            </a:r>
            <a:r>
              <a:rPr lang="en-US" altLang="zh-CN" sz="2000" dirty="0" err="1"/>
              <a:t>dept_name</a:t>
            </a:r>
            <a:r>
              <a:rPr lang="en-US" altLang="zh-CN" sz="2000" dirty="0"/>
              <a:t> </a:t>
            </a:r>
            <a:r>
              <a:rPr lang="zh-CN" altLang="zh-CN" sz="2000" dirty="0"/>
              <a:t>以及每月的工资。</a:t>
            </a:r>
            <a:endParaRPr lang="en-US" altLang="zh-CN" sz="2000" dirty="0"/>
          </a:p>
          <a:p>
            <a:pPr lvl="2">
              <a:buNone/>
            </a:pPr>
            <a:r>
              <a:rPr lang="en-US" altLang="zh-CN" sz="2000" dirty="0">
                <a:solidFill>
                  <a:srgbClr val="7030A0"/>
                </a:solidFill>
                <a:sym typeface="Symbol" panose="05050102010706020507" pitchFamily="18" charset="2"/>
              </a:rPr>
              <a:t>         </a:t>
            </a:r>
            <a:r>
              <a:rPr lang="en-US" altLang="zh-CN" sz="2000" baseline="-25000" dirty="0">
                <a:solidFill>
                  <a:srgbClr val="7030A0"/>
                </a:solidFill>
              </a:rPr>
              <a:t>ID, name, </a:t>
            </a:r>
            <a:r>
              <a:rPr lang="en-US" altLang="zh-CN" sz="2000" baseline="-25000" dirty="0" err="1">
                <a:solidFill>
                  <a:srgbClr val="7030A0"/>
                </a:solidFill>
              </a:rPr>
              <a:t>dept_name</a:t>
            </a:r>
            <a:r>
              <a:rPr lang="en-US" altLang="zh-CN" sz="2000" baseline="-25000" dirty="0">
                <a:solidFill>
                  <a:srgbClr val="7030A0"/>
                </a:solidFill>
              </a:rPr>
              <a:t>, salary/12</a:t>
            </a:r>
            <a:r>
              <a:rPr lang="en-US" altLang="zh-CN" sz="2000" dirty="0">
                <a:solidFill>
                  <a:srgbClr val="7030A0"/>
                </a:solidFill>
              </a:rPr>
              <a:t> (instructor)</a:t>
            </a:r>
            <a:endParaRPr lang="zh-CN" altLang="zh-CN" sz="2000" dirty="0">
              <a:solidFill>
                <a:srgbClr val="7030A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90E6971B-F8D9-4915-9A86-70613A1C4B5A}"/>
              </a:ext>
            </a:extLst>
          </p:cNvPr>
          <p:cNvSpPr>
            <a:spLocks noGrp="1" noChangeArrowheads="1"/>
          </p:cNvSpPr>
          <p:nvPr>
            <p:ph type="title"/>
          </p:nvPr>
        </p:nvSpPr>
        <p:spPr/>
        <p:txBody>
          <a:bodyPr>
            <a:normAutofit/>
          </a:bodyPr>
          <a:lstStyle/>
          <a:p>
            <a:r>
              <a:rPr lang="en-US" altLang="zh-CN" sz="3600"/>
              <a:t>Extended Relational-Algebra-Operations</a:t>
            </a:r>
          </a:p>
        </p:txBody>
      </p:sp>
      <p:sp>
        <p:nvSpPr>
          <p:cNvPr id="74755" name="Rectangle 3">
            <a:extLst>
              <a:ext uri="{FF2B5EF4-FFF2-40B4-BE49-F238E27FC236}">
                <a16:creationId xmlns:a16="http://schemas.microsoft.com/office/drawing/2014/main" id="{C1C52EF9-E4E0-4E4A-A298-D4B96F6101CC}"/>
              </a:ext>
            </a:extLst>
          </p:cNvPr>
          <p:cNvSpPr>
            <a:spLocks noGrp="1" noChangeArrowheads="1"/>
          </p:cNvSpPr>
          <p:nvPr>
            <p:ph type="body" idx="4294967295"/>
          </p:nvPr>
        </p:nvSpPr>
        <p:spPr>
          <a:xfrm>
            <a:off x="1104900" y="1426128"/>
            <a:ext cx="9980683" cy="5047537"/>
          </a:xfrm>
        </p:spPr>
        <p:txBody>
          <a:bodyPr>
            <a:normAutofit/>
          </a:bodyPr>
          <a:lstStyle/>
          <a:p>
            <a:r>
              <a:rPr lang="zh-CN" altLang="en-US" sz="2800" dirty="0">
                <a:solidFill>
                  <a:srgbClr val="FF0000"/>
                </a:solidFill>
              </a:rPr>
              <a:t>聚合操作（</a:t>
            </a:r>
            <a:r>
              <a:rPr lang="en-US" altLang="zh-CN" sz="2800" dirty="0">
                <a:solidFill>
                  <a:srgbClr val="FF0000"/>
                </a:solidFill>
              </a:rPr>
              <a:t>Aggregation Operation</a:t>
            </a:r>
            <a:r>
              <a:rPr lang="zh-CN" altLang="en-US" sz="2800" dirty="0">
                <a:solidFill>
                  <a:srgbClr val="FF0000"/>
                </a:solidFill>
              </a:rPr>
              <a:t>）</a:t>
            </a:r>
            <a:endParaRPr lang="en-US" altLang="zh-CN" sz="2800" dirty="0">
              <a:solidFill>
                <a:srgbClr val="FF0000"/>
              </a:solidFill>
            </a:endParaRPr>
          </a:p>
          <a:p>
            <a:pPr lvl="1"/>
            <a:r>
              <a:rPr lang="en-US" altLang="zh-CN" sz="2000" b="1" dirty="0">
                <a:solidFill>
                  <a:schemeClr val="tx2"/>
                </a:solidFill>
              </a:rPr>
              <a:t>Aggregation function</a:t>
            </a:r>
            <a:r>
              <a:rPr lang="en-US" altLang="zh-CN" sz="2000" dirty="0"/>
              <a:t> takes a collection of values and returns a single value as a result.</a:t>
            </a:r>
          </a:p>
          <a:p>
            <a:pPr lvl="1">
              <a:buFont typeface="Monotype Sorts"/>
              <a:buNone/>
            </a:pPr>
            <a:r>
              <a:rPr lang="en-US" altLang="zh-CN" sz="2000" dirty="0"/>
              <a:t>		</a:t>
            </a:r>
            <a:r>
              <a:rPr lang="en-US" altLang="zh-CN" sz="2000" b="1" dirty="0">
                <a:solidFill>
                  <a:srgbClr val="7030A0"/>
                </a:solidFill>
              </a:rPr>
              <a:t>avg</a:t>
            </a:r>
            <a:r>
              <a:rPr lang="en-US" altLang="zh-CN" sz="2000" dirty="0"/>
              <a:t>:  average value</a:t>
            </a:r>
            <a:br>
              <a:rPr lang="en-US" altLang="zh-CN" sz="2000" dirty="0"/>
            </a:br>
            <a:r>
              <a:rPr lang="en-US" altLang="zh-CN" sz="2000" dirty="0"/>
              <a:t>	</a:t>
            </a:r>
            <a:r>
              <a:rPr lang="en-US" altLang="zh-CN" sz="2000" b="1" dirty="0">
                <a:solidFill>
                  <a:srgbClr val="7030A0"/>
                </a:solidFill>
              </a:rPr>
              <a:t>min</a:t>
            </a:r>
            <a:r>
              <a:rPr lang="en-US" altLang="zh-CN" sz="2000" dirty="0"/>
              <a:t>:  minimum value</a:t>
            </a:r>
            <a:br>
              <a:rPr lang="en-US" altLang="zh-CN" sz="2000" dirty="0"/>
            </a:br>
            <a:r>
              <a:rPr lang="en-US" altLang="zh-CN" sz="2000" dirty="0"/>
              <a:t>	</a:t>
            </a:r>
            <a:r>
              <a:rPr lang="en-US" altLang="zh-CN" sz="2000" b="1" dirty="0">
                <a:solidFill>
                  <a:srgbClr val="7030A0"/>
                </a:solidFill>
              </a:rPr>
              <a:t>max</a:t>
            </a:r>
            <a:r>
              <a:rPr lang="en-US" altLang="zh-CN" sz="2000" dirty="0"/>
              <a:t>:  maximum value</a:t>
            </a:r>
            <a:br>
              <a:rPr lang="en-US" altLang="zh-CN" sz="2000" dirty="0"/>
            </a:br>
            <a:r>
              <a:rPr lang="en-US" altLang="zh-CN" sz="2000" dirty="0"/>
              <a:t>	</a:t>
            </a:r>
            <a:r>
              <a:rPr lang="en-US" altLang="zh-CN" sz="2000" b="1" dirty="0">
                <a:solidFill>
                  <a:srgbClr val="7030A0"/>
                </a:solidFill>
              </a:rPr>
              <a:t>sum</a:t>
            </a:r>
            <a:r>
              <a:rPr lang="en-US" altLang="zh-CN" sz="2000" dirty="0"/>
              <a:t>:  sum of values</a:t>
            </a:r>
            <a:br>
              <a:rPr lang="en-US" altLang="zh-CN" sz="2000" dirty="0"/>
            </a:br>
            <a:r>
              <a:rPr lang="en-US" altLang="zh-CN" sz="2000" dirty="0"/>
              <a:t>	</a:t>
            </a:r>
            <a:r>
              <a:rPr lang="en-US" altLang="zh-CN" sz="2000" b="1" dirty="0">
                <a:solidFill>
                  <a:srgbClr val="7030A0"/>
                </a:solidFill>
              </a:rPr>
              <a:t>count</a:t>
            </a:r>
            <a:r>
              <a:rPr lang="en-US" altLang="zh-CN" sz="2000" dirty="0"/>
              <a:t>:  number of values</a:t>
            </a:r>
          </a:p>
          <a:p>
            <a:pPr lvl="1"/>
            <a:r>
              <a:rPr lang="zh-CN" altLang="zh-CN" sz="2000" b="1" dirty="0"/>
              <a:t>例：</a:t>
            </a:r>
            <a:r>
              <a:rPr lang="zh-CN" altLang="zh-CN" sz="2000" dirty="0"/>
              <a:t>对于汇集 </a:t>
            </a:r>
            <a:r>
              <a:rPr lang="en-US" altLang="zh-CN" sz="2000" dirty="0"/>
              <a:t>{1</a:t>
            </a:r>
            <a:r>
              <a:rPr lang="en-US" altLang="zh-CN" sz="2000" i="1" dirty="0"/>
              <a:t>, </a:t>
            </a:r>
            <a:r>
              <a:rPr lang="en-US" altLang="zh-CN" sz="2000" dirty="0"/>
              <a:t>1</a:t>
            </a:r>
            <a:r>
              <a:rPr lang="en-US" altLang="zh-CN" sz="2000" i="1" dirty="0"/>
              <a:t>, </a:t>
            </a:r>
            <a:r>
              <a:rPr lang="en-US" altLang="zh-CN" sz="2000" dirty="0"/>
              <a:t>3</a:t>
            </a:r>
            <a:r>
              <a:rPr lang="en-US" altLang="zh-CN" sz="2000" i="1" dirty="0"/>
              <a:t>, </a:t>
            </a:r>
            <a:r>
              <a:rPr lang="en-US" altLang="zh-CN" sz="2000" dirty="0"/>
              <a:t>4</a:t>
            </a:r>
            <a:r>
              <a:rPr lang="en-US" altLang="zh-CN" sz="2000" i="1" dirty="0"/>
              <a:t>, </a:t>
            </a:r>
            <a:r>
              <a:rPr lang="en-US" altLang="zh-CN" sz="2000" dirty="0"/>
              <a:t>4</a:t>
            </a:r>
            <a:r>
              <a:rPr lang="en-US" altLang="zh-CN" sz="2000" i="1" dirty="0"/>
              <a:t>, </a:t>
            </a:r>
            <a:r>
              <a:rPr lang="en-US" altLang="zh-CN" sz="2000" dirty="0"/>
              <a:t>11}</a:t>
            </a:r>
            <a:endParaRPr lang="zh-CN" altLang="zh-CN" sz="2000" dirty="0"/>
          </a:p>
          <a:p>
            <a:pPr lvl="1">
              <a:buNone/>
            </a:pPr>
            <a:r>
              <a:rPr lang="en-US" altLang="zh-CN" sz="2000" dirty="0"/>
              <a:t>     </a:t>
            </a:r>
            <a:r>
              <a:rPr lang="zh-CN" altLang="zh-CN" sz="2000" dirty="0"/>
              <a:t>聚集函数 </a:t>
            </a:r>
            <a:r>
              <a:rPr lang="en-US" altLang="zh-CN" sz="2000" dirty="0"/>
              <a:t>sum   </a:t>
            </a:r>
            <a:r>
              <a:rPr lang="zh-CN" altLang="zh-CN" sz="2000" dirty="0"/>
              <a:t>：返回汇集元素的总和，返回值为</a:t>
            </a:r>
            <a:r>
              <a:rPr lang="en-US" altLang="zh-CN" sz="2000" dirty="0"/>
              <a:t>24 </a:t>
            </a:r>
            <a:endParaRPr lang="zh-CN" altLang="zh-CN" sz="2000" dirty="0"/>
          </a:p>
          <a:p>
            <a:pPr lvl="1">
              <a:buNone/>
            </a:pPr>
            <a:r>
              <a:rPr lang="en-US" altLang="zh-CN" sz="2000" dirty="0"/>
              <a:t>     </a:t>
            </a:r>
            <a:r>
              <a:rPr lang="zh-CN" altLang="zh-CN" sz="2000" dirty="0"/>
              <a:t>聚集函数 </a:t>
            </a:r>
            <a:r>
              <a:rPr lang="en-US" altLang="zh-CN" sz="2000" dirty="0"/>
              <a:t>avg    </a:t>
            </a:r>
            <a:r>
              <a:rPr lang="zh-CN" altLang="zh-CN" sz="2000" dirty="0"/>
              <a:t>：返回汇集元素的平均值，返回值为</a:t>
            </a:r>
            <a:r>
              <a:rPr lang="en-US" altLang="zh-CN" sz="2000" dirty="0"/>
              <a:t>4 </a:t>
            </a:r>
            <a:endParaRPr lang="zh-CN" altLang="zh-CN" sz="2000" dirty="0"/>
          </a:p>
          <a:p>
            <a:pPr lvl="1">
              <a:buNone/>
            </a:pPr>
            <a:r>
              <a:rPr lang="en-US" altLang="zh-CN" sz="2000" dirty="0"/>
              <a:t>     </a:t>
            </a:r>
            <a:r>
              <a:rPr lang="zh-CN" altLang="zh-CN" sz="2000" dirty="0"/>
              <a:t>聚集函数 </a:t>
            </a:r>
            <a:r>
              <a:rPr lang="en-US" altLang="zh-CN" sz="2000" dirty="0"/>
              <a:t>count </a:t>
            </a:r>
            <a:r>
              <a:rPr lang="zh-CN" altLang="zh-CN" sz="2000" dirty="0"/>
              <a:t>：返回汇集中元素的个数，返回值为</a:t>
            </a:r>
            <a:r>
              <a:rPr lang="en-US" altLang="zh-CN" sz="2000" dirty="0"/>
              <a:t>6</a:t>
            </a:r>
            <a:endParaRPr lang="zh-CN" altLang="zh-CN" sz="2000" dirty="0"/>
          </a:p>
          <a:p>
            <a:pPr lvl="1">
              <a:buNone/>
            </a:pPr>
            <a:r>
              <a:rPr lang="en-US" altLang="zh-CN" sz="2000" dirty="0"/>
              <a:t>     </a:t>
            </a:r>
            <a:r>
              <a:rPr lang="zh-CN" altLang="zh-CN" sz="2000" dirty="0"/>
              <a:t>聚集函数 </a:t>
            </a:r>
            <a:r>
              <a:rPr lang="en-US" altLang="zh-CN" sz="2000" dirty="0"/>
              <a:t>min    </a:t>
            </a:r>
            <a:r>
              <a:rPr lang="zh-CN" altLang="zh-CN" sz="2000" dirty="0"/>
              <a:t>：返回汇集中元素的最小值，返回值为</a:t>
            </a:r>
            <a:r>
              <a:rPr lang="en-US" altLang="zh-CN" sz="2000" dirty="0"/>
              <a:t>1</a:t>
            </a:r>
            <a:endParaRPr lang="zh-CN" altLang="zh-CN" sz="2000" dirty="0"/>
          </a:p>
          <a:p>
            <a:pPr lvl="1">
              <a:buNone/>
            </a:pPr>
            <a:r>
              <a:rPr lang="en-US" altLang="zh-CN" sz="2000" dirty="0"/>
              <a:t>     </a:t>
            </a:r>
            <a:r>
              <a:rPr lang="zh-CN" altLang="zh-CN" sz="2000" dirty="0"/>
              <a:t>聚集函数 </a:t>
            </a:r>
            <a:r>
              <a:rPr lang="en-US" altLang="zh-CN" sz="2000" dirty="0"/>
              <a:t>max   </a:t>
            </a:r>
            <a:r>
              <a:rPr lang="zh-CN" altLang="zh-CN" sz="2000" dirty="0"/>
              <a:t>：返回汇集中元素的最大值，返回值为</a:t>
            </a:r>
            <a:r>
              <a:rPr lang="en-US" altLang="zh-CN" sz="2000" dirty="0"/>
              <a:t>11</a:t>
            </a:r>
          </a:p>
          <a:p>
            <a:pPr lvl="1">
              <a:buFont typeface="Monotype Sorts"/>
              <a:buNone/>
            </a:pPr>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0CDBEBD-0BAF-453B-9477-AE59C302E274}"/>
              </a:ext>
            </a:extLst>
          </p:cNvPr>
          <p:cNvSpPr>
            <a:spLocks noGrp="1" noChangeArrowheads="1"/>
          </p:cNvSpPr>
          <p:nvPr>
            <p:ph type="title"/>
          </p:nvPr>
        </p:nvSpPr>
        <p:spPr/>
        <p:txBody>
          <a:bodyPr>
            <a:normAutofit/>
          </a:bodyPr>
          <a:lstStyle/>
          <a:p>
            <a:r>
              <a:rPr lang="en-US" altLang="zh-CN" sz="3600"/>
              <a:t>Extended Relational-Algebra-Operations</a:t>
            </a:r>
          </a:p>
        </p:txBody>
      </p:sp>
      <p:sp>
        <p:nvSpPr>
          <p:cNvPr id="76803" name="Rectangle 3">
            <a:extLst>
              <a:ext uri="{FF2B5EF4-FFF2-40B4-BE49-F238E27FC236}">
                <a16:creationId xmlns:a16="http://schemas.microsoft.com/office/drawing/2014/main" id="{F99E54C2-5012-40E4-8C61-8FBCEB8ED608}"/>
              </a:ext>
            </a:extLst>
          </p:cNvPr>
          <p:cNvSpPr>
            <a:spLocks noGrp="1" noChangeArrowheads="1"/>
          </p:cNvSpPr>
          <p:nvPr>
            <p:ph type="body" idx="4294967295"/>
          </p:nvPr>
        </p:nvSpPr>
        <p:spPr>
          <a:xfrm>
            <a:off x="1208015" y="1484852"/>
            <a:ext cx="8581937" cy="4921702"/>
          </a:xfrm>
        </p:spPr>
        <p:txBody>
          <a:bodyPr/>
          <a:lstStyle/>
          <a:p>
            <a:r>
              <a:rPr lang="zh-CN" altLang="en-US" sz="2800" dirty="0">
                <a:solidFill>
                  <a:srgbClr val="FF0000"/>
                </a:solidFill>
              </a:rPr>
              <a:t>聚合操作（</a:t>
            </a:r>
            <a:r>
              <a:rPr lang="en-US" altLang="zh-CN" sz="2800" dirty="0">
                <a:solidFill>
                  <a:srgbClr val="FF0000"/>
                </a:solidFill>
              </a:rPr>
              <a:t>Aggregation Operation</a:t>
            </a:r>
            <a:r>
              <a:rPr lang="zh-CN" altLang="en-US" sz="2800" dirty="0">
                <a:solidFill>
                  <a:srgbClr val="FF0000"/>
                </a:solidFill>
              </a:rPr>
              <a:t>）</a:t>
            </a:r>
            <a:endParaRPr lang="en-US" altLang="zh-CN" sz="2800" dirty="0">
              <a:solidFill>
                <a:srgbClr val="FF0000"/>
              </a:solidFill>
            </a:endParaRPr>
          </a:p>
          <a:p>
            <a:pPr lvl="1"/>
            <a:endParaRPr lang="en-US" altLang="zh-CN" dirty="0"/>
          </a:p>
          <a:p>
            <a:pPr lvl="1"/>
            <a:endParaRPr lang="en-US" altLang="zh-CN" dirty="0"/>
          </a:p>
          <a:p>
            <a:pPr lvl="1"/>
            <a:endParaRPr lang="en-US" altLang="zh-CN" dirty="0"/>
          </a:p>
          <a:p>
            <a:pPr lvl="1"/>
            <a:r>
              <a:rPr lang="en-US" altLang="zh-CN" dirty="0"/>
              <a:t>Example</a:t>
            </a:r>
          </a:p>
          <a:p>
            <a:pPr lvl="2"/>
            <a:r>
              <a:rPr lang="en-US" altLang="zh-CN" dirty="0"/>
              <a:t>Relation </a:t>
            </a:r>
            <a:r>
              <a:rPr lang="en-US" altLang="zh-CN" i="1" dirty="0"/>
              <a:t>r</a:t>
            </a:r>
          </a:p>
          <a:p>
            <a:pPr lvl="2"/>
            <a:endParaRPr lang="en-US" altLang="zh-CN" i="1" dirty="0"/>
          </a:p>
          <a:p>
            <a:pPr lvl="2"/>
            <a:endParaRPr lang="en-US" altLang="zh-CN" i="1" dirty="0"/>
          </a:p>
          <a:p>
            <a:pPr lvl="2"/>
            <a:endParaRPr lang="en-US" altLang="zh-CN" i="1" dirty="0"/>
          </a:p>
          <a:p>
            <a:pPr lvl="2"/>
            <a:endParaRPr lang="en-US" altLang="zh-CN" i="1" dirty="0"/>
          </a:p>
          <a:p>
            <a:pPr lvl="2"/>
            <a:r>
              <a:rPr lang="en-US" altLang="zh-CN" b="1" dirty="0">
                <a:latin typeface="Times New Roman" panose="02020603050405020304" pitchFamily="18" charset="0"/>
              </a:rPr>
              <a:t>      </a:t>
            </a:r>
            <a:r>
              <a:rPr lang="en-US" altLang="zh-CN" b="1" baseline="-25000" dirty="0">
                <a:latin typeface="Times New Roman" panose="02020603050405020304" pitchFamily="18" charset="0"/>
              </a:rPr>
              <a:t>sum(c</a:t>
            </a:r>
            <a:r>
              <a:rPr lang="en-US" altLang="zh-CN" sz="2000" b="1" baseline="-25000" dirty="0">
                <a:latin typeface="Times New Roman" panose="02020603050405020304" pitchFamily="18" charset="0"/>
              </a:rPr>
              <a:t>) </a:t>
            </a:r>
            <a:r>
              <a:rPr lang="en-US" altLang="zh-CN" sz="2000" dirty="0">
                <a:latin typeface="Times New Roman" panose="02020603050405020304" pitchFamily="18" charset="0"/>
              </a:rPr>
              <a:t>(r)</a:t>
            </a:r>
            <a:endParaRPr lang="en-US" altLang="zh-CN" i="1" dirty="0"/>
          </a:p>
          <a:p>
            <a:pPr lvl="2"/>
            <a:endParaRPr lang="en-US" altLang="zh-CN" i="1" dirty="0"/>
          </a:p>
          <a:p>
            <a:pPr lvl="2"/>
            <a:endParaRPr lang="en-US" altLang="zh-CN" i="1" dirty="0"/>
          </a:p>
          <a:p>
            <a:pPr lvl="2"/>
            <a:endParaRPr lang="en-US" altLang="zh-CN" dirty="0"/>
          </a:p>
          <a:p>
            <a:pPr lvl="1"/>
            <a:endParaRPr lang="en-US" altLang="zh-CN" dirty="0"/>
          </a:p>
        </p:txBody>
      </p:sp>
      <p:pic>
        <p:nvPicPr>
          <p:cNvPr id="76804" name="Picture 13" descr="CalG">
            <a:extLst>
              <a:ext uri="{FF2B5EF4-FFF2-40B4-BE49-F238E27FC236}">
                <a16:creationId xmlns:a16="http://schemas.microsoft.com/office/drawing/2014/main" id="{F7D02261-80F5-44E0-94F5-49F51BC1B5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88988"/>
          <a:stretch>
            <a:fillRect/>
          </a:stretch>
        </p:blipFill>
        <p:spPr bwMode="auto">
          <a:xfrm>
            <a:off x="2232255" y="4466192"/>
            <a:ext cx="3365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2">
            <a:extLst>
              <a:ext uri="{FF2B5EF4-FFF2-40B4-BE49-F238E27FC236}">
                <a16:creationId xmlns:a16="http://schemas.microsoft.com/office/drawing/2014/main" id="{C9FA6B7D-ADB9-4BA2-8C50-4EF9A5F3D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7066" y="2332038"/>
            <a:ext cx="12763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9F1CE6F2-33A7-4631-9869-62DB7331BB84}"/>
              </a:ext>
            </a:extLst>
          </p:cNvPr>
          <p:cNvSpPr>
            <a:spLocks noGrp="1" noChangeArrowheads="1"/>
          </p:cNvSpPr>
          <p:nvPr>
            <p:ph type="title"/>
          </p:nvPr>
        </p:nvSpPr>
        <p:spPr/>
        <p:txBody>
          <a:bodyPr>
            <a:normAutofit/>
          </a:bodyPr>
          <a:lstStyle/>
          <a:p>
            <a:r>
              <a:rPr lang="en-US" altLang="zh-CN" sz="3600"/>
              <a:t>Extended Relational-Algebra-Operations</a:t>
            </a:r>
          </a:p>
        </p:txBody>
      </p:sp>
      <p:sp>
        <p:nvSpPr>
          <p:cNvPr id="77827" name="Rectangle 3">
            <a:extLst>
              <a:ext uri="{FF2B5EF4-FFF2-40B4-BE49-F238E27FC236}">
                <a16:creationId xmlns:a16="http://schemas.microsoft.com/office/drawing/2014/main" id="{FBD464AD-1D18-4EA4-9C7E-458D8A5480FD}"/>
              </a:ext>
            </a:extLst>
          </p:cNvPr>
          <p:cNvSpPr>
            <a:spLocks noGrp="1" noChangeArrowheads="1"/>
          </p:cNvSpPr>
          <p:nvPr>
            <p:ph type="body" idx="4294967295"/>
          </p:nvPr>
        </p:nvSpPr>
        <p:spPr>
          <a:xfrm>
            <a:off x="648791" y="1636800"/>
            <a:ext cx="10892899" cy="4752975"/>
          </a:xfrm>
        </p:spPr>
        <p:txBody>
          <a:bodyPr/>
          <a:lstStyle/>
          <a:p>
            <a:r>
              <a:rPr lang="zh-CN" altLang="en-US" sz="2800" dirty="0">
                <a:solidFill>
                  <a:srgbClr val="FF0000"/>
                </a:solidFill>
              </a:rPr>
              <a:t>聚合操作（</a:t>
            </a:r>
            <a:r>
              <a:rPr lang="en-US" altLang="zh-CN" sz="2800" dirty="0">
                <a:solidFill>
                  <a:srgbClr val="FF0000"/>
                </a:solidFill>
              </a:rPr>
              <a:t>Aggregation Operation</a:t>
            </a:r>
            <a:r>
              <a:rPr lang="zh-CN" altLang="en-US" sz="2800" dirty="0">
                <a:solidFill>
                  <a:srgbClr val="FF0000"/>
                </a:solidFill>
              </a:rPr>
              <a:t>）</a:t>
            </a:r>
            <a:endParaRPr lang="en-US" altLang="zh-CN" sz="2800" dirty="0">
              <a:solidFill>
                <a:srgbClr val="FF0000"/>
              </a:solidFill>
            </a:endParaRPr>
          </a:p>
          <a:p>
            <a:pPr lvl="1"/>
            <a:r>
              <a:rPr lang="zh-CN" altLang="zh-CN" sz="2400" b="1" dirty="0"/>
              <a:t>多重集</a:t>
            </a:r>
            <a:r>
              <a:rPr lang="en-US" altLang="zh-CN" sz="2400" b="1" dirty="0"/>
              <a:t>( multiset)</a:t>
            </a:r>
            <a:endParaRPr lang="zh-CN" altLang="zh-CN" sz="2400" b="1" dirty="0"/>
          </a:p>
          <a:p>
            <a:pPr lvl="2"/>
            <a:r>
              <a:rPr lang="zh-CN" altLang="zh-CN" sz="1800" dirty="0"/>
              <a:t>使用聚集函数对其进行操作的汇集中， 一个值可以出现多次，值出现的顺序是无关紧要的。这样的汇集称为</a:t>
            </a:r>
            <a:r>
              <a:rPr lang="zh-CN" altLang="zh-CN" sz="1800" b="1" dirty="0"/>
              <a:t>多重集</a:t>
            </a:r>
            <a:r>
              <a:rPr lang="zh-CN" altLang="zh-CN" sz="1800" dirty="0"/>
              <a:t>。</a:t>
            </a:r>
          </a:p>
          <a:p>
            <a:pPr lvl="2"/>
            <a:r>
              <a:rPr lang="zh-CN" altLang="zh-CN" sz="1800" dirty="0"/>
              <a:t>集合</a:t>
            </a:r>
            <a:r>
              <a:rPr lang="en-US" altLang="zh-CN" sz="1800" dirty="0"/>
              <a:t>( set) </a:t>
            </a:r>
            <a:r>
              <a:rPr lang="zh-CN" altLang="zh-CN" sz="1800" dirty="0"/>
              <a:t>是多重集的特例，其中每个值都只出现一次。</a:t>
            </a:r>
          </a:p>
          <a:p>
            <a:pPr lvl="1"/>
            <a:endParaRPr lang="en-US" altLang="zh-CN" sz="2400" b="1" dirty="0"/>
          </a:p>
          <a:p>
            <a:pPr lvl="1"/>
            <a:r>
              <a:rPr lang="en-US" altLang="zh-CN" sz="2400" b="1" dirty="0"/>
              <a:t>Find out the sum of salaries of all instructors </a:t>
            </a:r>
          </a:p>
          <a:p>
            <a:pPr lvl="1">
              <a:buFont typeface="Wingdings" panose="05000000000000000000" pitchFamily="2" charset="2"/>
              <a:buNone/>
            </a:pPr>
            <a:r>
              <a:rPr lang="en-US" altLang="zh-CN" sz="2400" b="1" baseline="-25000" dirty="0">
                <a:sym typeface="Symbol" panose="05050102010706020507" pitchFamily="18" charset="2"/>
              </a:rPr>
              <a:t>                                       sum</a:t>
            </a:r>
            <a:r>
              <a:rPr lang="en-US" altLang="zh-CN" sz="2400" baseline="-25000" dirty="0">
                <a:sym typeface="Symbol" panose="05050102010706020507" pitchFamily="18" charset="2"/>
              </a:rPr>
              <a:t>(salary)</a:t>
            </a:r>
            <a:r>
              <a:rPr lang="en-US" altLang="zh-CN" sz="2400" dirty="0">
                <a:sym typeface="Symbol" panose="05050102010706020507" pitchFamily="18" charset="2"/>
              </a:rPr>
              <a:t> (instructor)</a:t>
            </a:r>
          </a:p>
          <a:p>
            <a:pPr lvl="2"/>
            <a:endParaRPr lang="en-US" altLang="zh-CN" sz="1800" dirty="0"/>
          </a:p>
          <a:p>
            <a:pPr lvl="2"/>
            <a:r>
              <a:rPr lang="zh-CN" altLang="zh-CN" sz="1800" dirty="0"/>
              <a:t>符号</a:t>
            </a:r>
            <a:r>
              <a:rPr lang="en-US" altLang="zh-CN" sz="1800" dirty="0"/>
              <a:t>    </a:t>
            </a:r>
            <a:r>
              <a:rPr lang="zh-CN" altLang="zh-CN" sz="1800" dirty="0"/>
              <a:t>是字母</a:t>
            </a:r>
            <a:r>
              <a:rPr lang="en-US" altLang="zh-CN" sz="1800" dirty="0"/>
              <a:t>G </a:t>
            </a:r>
            <a:r>
              <a:rPr lang="zh-CN" altLang="zh-CN" sz="1800" dirty="0"/>
              <a:t>的书法体，读作</a:t>
            </a:r>
            <a:r>
              <a:rPr lang="en-US" altLang="zh-CN" sz="1800" dirty="0"/>
              <a:t>"</a:t>
            </a:r>
            <a:r>
              <a:rPr lang="zh-CN" altLang="zh-CN" sz="1800" dirty="0"/>
              <a:t>书法体</a:t>
            </a:r>
            <a:r>
              <a:rPr lang="en-US" altLang="zh-CN" sz="1800" dirty="0"/>
              <a:t>G" </a:t>
            </a:r>
            <a:r>
              <a:rPr lang="zh-CN" altLang="zh-CN" sz="1800" dirty="0"/>
              <a:t>。</a:t>
            </a:r>
          </a:p>
          <a:p>
            <a:pPr lvl="2"/>
            <a:r>
              <a:rPr lang="zh-CN" altLang="zh-CN" sz="1800" dirty="0"/>
              <a:t>关系代数运算</a:t>
            </a:r>
            <a:r>
              <a:rPr lang="en-US" altLang="zh-CN" sz="1800" dirty="0"/>
              <a:t>    </a:t>
            </a:r>
            <a:r>
              <a:rPr lang="zh-CN" altLang="zh-CN" sz="1800" dirty="0"/>
              <a:t>表示聚集将被应用，它的下标说明采用的聚集运算。</a:t>
            </a:r>
          </a:p>
          <a:p>
            <a:pPr lvl="2"/>
            <a:r>
              <a:rPr lang="zh-CN" altLang="zh-CN" sz="1800" dirty="0"/>
              <a:t>表达式的结果是一个单一属性的关系，且只包含单独的一行， 其值表示所有教师的工资总和。</a:t>
            </a:r>
            <a:r>
              <a:rPr lang="en-US" altLang="zh-CN" sz="1800" dirty="0"/>
              <a:t> </a:t>
            </a:r>
            <a:endParaRPr lang="zh-CN" altLang="zh-CN" sz="1800" dirty="0"/>
          </a:p>
          <a:p>
            <a:pPr lvl="3">
              <a:buFont typeface="Wingdings" panose="05000000000000000000" pitchFamily="2" charset="2"/>
              <a:buNone/>
            </a:pPr>
            <a:endParaRPr lang="en-US" altLang="zh-CN" sz="1800" dirty="0"/>
          </a:p>
        </p:txBody>
      </p:sp>
      <p:pic>
        <p:nvPicPr>
          <p:cNvPr id="77828" name="Picture 13" descr="CalG">
            <a:extLst>
              <a:ext uri="{FF2B5EF4-FFF2-40B4-BE49-F238E27FC236}">
                <a16:creationId xmlns:a16="http://schemas.microsoft.com/office/drawing/2014/main" id="{4F23B610-8DDB-491F-92B2-FBB9783C9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88988"/>
          <a:stretch>
            <a:fillRect/>
          </a:stretch>
        </p:blipFill>
        <p:spPr bwMode="auto">
          <a:xfrm>
            <a:off x="3019775" y="4182533"/>
            <a:ext cx="3587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13" descr="CalG">
            <a:extLst>
              <a:ext uri="{FF2B5EF4-FFF2-40B4-BE49-F238E27FC236}">
                <a16:creationId xmlns:a16="http://schemas.microsoft.com/office/drawing/2014/main" id="{820CFA93-6997-4372-B522-31464C6D13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88988"/>
          <a:stretch>
            <a:fillRect/>
          </a:stretch>
        </p:blipFill>
        <p:spPr bwMode="auto">
          <a:xfrm>
            <a:off x="2206421" y="4867188"/>
            <a:ext cx="2984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3" descr="CalG">
            <a:extLst>
              <a:ext uri="{FF2B5EF4-FFF2-40B4-BE49-F238E27FC236}">
                <a16:creationId xmlns:a16="http://schemas.microsoft.com/office/drawing/2014/main" id="{9D0433B4-1870-431D-8466-0FF83DF33C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88988"/>
          <a:stretch>
            <a:fillRect/>
          </a:stretch>
        </p:blipFill>
        <p:spPr bwMode="auto">
          <a:xfrm>
            <a:off x="3639586" y="5221200"/>
            <a:ext cx="3000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28A57AA7-002C-47D1-8BFF-CF53AAF6C849}"/>
              </a:ext>
            </a:extLst>
          </p:cNvPr>
          <p:cNvSpPr>
            <a:spLocks noGrp="1" noChangeArrowheads="1"/>
          </p:cNvSpPr>
          <p:nvPr>
            <p:ph type="title"/>
          </p:nvPr>
        </p:nvSpPr>
        <p:spPr/>
        <p:txBody>
          <a:bodyPr>
            <a:normAutofit/>
          </a:bodyPr>
          <a:lstStyle/>
          <a:p>
            <a:r>
              <a:rPr lang="en-US" altLang="zh-CN" sz="3600"/>
              <a:t>Extended Relational-Algebra-Operations</a:t>
            </a:r>
          </a:p>
        </p:txBody>
      </p:sp>
      <p:sp>
        <p:nvSpPr>
          <p:cNvPr id="78851" name="Rectangle 3">
            <a:extLst>
              <a:ext uri="{FF2B5EF4-FFF2-40B4-BE49-F238E27FC236}">
                <a16:creationId xmlns:a16="http://schemas.microsoft.com/office/drawing/2014/main" id="{CE0118F1-8DE5-47F6-B5C6-7C1CBE64E249}"/>
              </a:ext>
            </a:extLst>
          </p:cNvPr>
          <p:cNvSpPr>
            <a:spLocks noGrp="1" noChangeArrowheads="1"/>
          </p:cNvSpPr>
          <p:nvPr>
            <p:ph type="body" idx="4294967295"/>
          </p:nvPr>
        </p:nvSpPr>
        <p:spPr>
          <a:xfrm>
            <a:off x="1241424" y="1661967"/>
            <a:ext cx="9844157" cy="5119833"/>
          </a:xfrm>
        </p:spPr>
        <p:txBody>
          <a:bodyPr/>
          <a:lstStyle/>
          <a:p>
            <a:r>
              <a:rPr lang="zh-CN" altLang="en-US" sz="2800" dirty="0">
                <a:solidFill>
                  <a:srgbClr val="FF0000"/>
                </a:solidFill>
              </a:rPr>
              <a:t>聚合操作（</a:t>
            </a:r>
            <a:r>
              <a:rPr lang="en-US" altLang="zh-CN" sz="2800" dirty="0">
                <a:solidFill>
                  <a:srgbClr val="FF0000"/>
                </a:solidFill>
              </a:rPr>
              <a:t>Aggregation Operation</a:t>
            </a:r>
            <a:r>
              <a:rPr lang="zh-CN" altLang="en-US" sz="2800" dirty="0">
                <a:solidFill>
                  <a:srgbClr val="FF0000"/>
                </a:solidFill>
              </a:rPr>
              <a:t>）</a:t>
            </a:r>
            <a:endParaRPr lang="en-US" altLang="zh-CN" sz="2800" dirty="0">
              <a:solidFill>
                <a:srgbClr val="FF0000"/>
              </a:solidFill>
            </a:endParaRPr>
          </a:p>
          <a:p>
            <a:pPr lvl="1"/>
            <a:r>
              <a:rPr lang="en-US" altLang="zh-CN" dirty="0"/>
              <a:t>Find the average salary in each department</a:t>
            </a:r>
          </a:p>
          <a:p>
            <a:pPr>
              <a:buFont typeface="Monotype Sorts"/>
              <a:buNone/>
            </a:pPr>
            <a:r>
              <a:rPr lang="en-US" altLang="zh-CN" dirty="0"/>
              <a:t>                  </a:t>
            </a:r>
            <a:r>
              <a:rPr lang="en-US" altLang="zh-CN" sz="2400" i="1" baseline="-25000" dirty="0" err="1"/>
              <a:t>dept_name</a:t>
            </a:r>
            <a:r>
              <a:rPr lang="en-US" altLang="zh-CN" sz="2400" dirty="0"/>
              <a:t> </a:t>
            </a:r>
            <a:r>
              <a:rPr lang="en-US" altLang="zh-CN" sz="2400" i="1" dirty="0">
                <a:sym typeface="Symbol" panose="05050102010706020507" pitchFamily="18" charset="2"/>
              </a:rPr>
              <a:t>    </a:t>
            </a:r>
            <a:r>
              <a:rPr lang="en-US" altLang="zh-CN" sz="2400" b="1" baseline="-25000" dirty="0">
                <a:sym typeface="Symbol" panose="05050102010706020507" pitchFamily="18" charset="2"/>
              </a:rPr>
              <a:t>avg</a:t>
            </a:r>
            <a:r>
              <a:rPr lang="en-US" altLang="zh-CN" sz="2400" baseline="-25000" dirty="0">
                <a:sym typeface="Symbol" panose="05050102010706020507" pitchFamily="18" charset="2"/>
              </a:rPr>
              <a:t>(</a:t>
            </a:r>
            <a:r>
              <a:rPr lang="en-US" altLang="zh-CN" sz="2400" i="1" baseline="-25000" dirty="0">
                <a:sym typeface="Symbol" panose="05050102010706020507" pitchFamily="18" charset="2"/>
              </a:rPr>
              <a:t>salary</a:t>
            </a:r>
            <a:r>
              <a:rPr lang="en-US" altLang="zh-CN" sz="2400" baseline="-25000" dirty="0">
                <a:sym typeface="Symbol" panose="05050102010706020507" pitchFamily="18" charset="2"/>
              </a:rPr>
              <a:t>)</a:t>
            </a:r>
            <a:r>
              <a:rPr lang="en-US" altLang="zh-CN" sz="2400" dirty="0">
                <a:sym typeface="Symbol" panose="05050102010706020507" pitchFamily="18" charset="2"/>
              </a:rPr>
              <a:t> (</a:t>
            </a:r>
            <a:r>
              <a:rPr lang="en-US" altLang="zh-CN" sz="2400" i="1" dirty="0">
                <a:sym typeface="Symbol" panose="05050102010706020507" pitchFamily="18" charset="2"/>
              </a:rPr>
              <a:t>instructor</a:t>
            </a:r>
            <a:r>
              <a:rPr lang="en-US" altLang="zh-CN" sz="2400" dirty="0">
                <a:sym typeface="Symbol" panose="05050102010706020507" pitchFamily="18" charset="2"/>
              </a:rPr>
              <a:t>)</a:t>
            </a:r>
          </a:p>
          <a:p>
            <a:pPr>
              <a:buFont typeface="Monotype Sorts"/>
              <a:buNone/>
            </a:pPr>
            <a:endParaRPr lang="en-US" altLang="zh-CN" sz="2400" dirty="0">
              <a:sym typeface="Symbol" panose="05050102010706020507" pitchFamily="18" charset="2"/>
            </a:endParaRPr>
          </a:p>
          <a:p>
            <a:pPr>
              <a:buFont typeface="Monotype Sorts"/>
              <a:buNone/>
            </a:pPr>
            <a:endParaRPr lang="en-US" altLang="zh-CN" sz="2400" dirty="0">
              <a:sym typeface="Symbol" panose="05050102010706020507" pitchFamily="18" charset="2"/>
            </a:endParaRPr>
          </a:p>
          <a:p>
            <a:pPr>
              <a:buFont typeface="Monotype Sorts"/>
              <a:buNone/>
            </a:pPr>
            <a:endParaRPr lang="en-US" altLang="zh-CN" sz="2400" dirty="0">
              <a:sym typeface="Symbol" panose="05050102010706020507" pitchFamily="18" charset="2"/>
            </a:endParaRPr>
          </a:p>
          <a:p>
            <a:pPr>
              <a:buFont typeface="Monotype Sorts"/>
              <a:buNone/>
            </a:pPr>
            <a:endParaRPr lang="en-US" altLang="zh-CN" sz="2400" dirty="0">
              <a:sym typeface="Symbol" panose="05050102010706020507" pitchFamily="18" charset="2"/>
            </a:endParaRPr>
          </a:p>
          <a:p>
            <a:pPr>
              <a:buFont typeface="Monotype Sorts"/>
              <a:buNone/>
            </a:pPr>
            <a:endParaRPr lang="en-US" altLang="zh-CN" sz="2400" dirty="0">
              <a:sym typeface="Symbol" panose="05050102010706020507" pitchFamily="18" charset="2"/>
            </a:endParaRPr>
          </a:p>
          <a:p>
            <a:pPr lvl="1"/>
            <a:r>
              <a:rPr lang="zh-CN" altLang="en-US" sz="2000" dirty="0">
                <a:sym typeface="Symbol" panose="05050102010706020507" pitchFamily="18" charset="2"/>
              </a:rPr>
              <a:t>按系分组（按</a:t>
            </a:r>
            <a:r>
              <a:rPr lang="en-US" altLang="zh-CN" sz="2000" dirty="0" err="1">
                <a:sym typeface="Symbol" panose="05050102010706020507" pitchFamily="18" charset="2"/>
              </a:rPr>
              <a:t>dept_name</a:t>
            </a:r>
            <a:r>
              <a:rPr lang="zh-CN" altLang="en-US" sz="2000" dirty="0">
                <a:sym typeface="Symbol" panose="05050102010706020507" pitchFamily="18" charset="2"/>
              </a:rPr>
              <a:t>分组），显示每个系的平均工资</a:t>
            </a:r>
            <a:endParaRPr lang="en-US" altLang="zh-CN" sz="2000" dirty="0"/>
          </a:p>
          <a:p>
            <a:pPr>
              <a:buFont typeface="Monotype Sorts"/>
              <a:buNone/>
            </a:pPr>
            <a:endParaRPr lang="en-US" altLang="zh-CN" dirty="0"/>
          </a:p>
          <a:p>
            <a:pPr lvl="1"/>
            <a:endParaRPr lang="en-US" altLang="zh-CN" sz="2000" b="1" dirty="0"/>
          </a:p>
        </p:txBody>
      </p:sp>
      <p:pic>
        <p:nvPicPr>
          <p:cNvPr id="78852" name="Picture 13" descr="CalG">
            <a:extLst>
              <a:ext uri="{FF2B5EF4-FFF2-40B4-BE49-F238E27FC236}">
                <a16:creationId xmlns:a16="http://schemas.microsoft.com/office/drawing/2014/main" id="{069B8AD7-AF7C-4023-839F-0E662E3EB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88988"/>
          <a:stretch>
            <a:fillRect/>
          </a:stretch>
        </p:blipFill>
        <p:spPr bwMode="auto">
          <a:xfrm>
            <a:off x="3768725" y="2509836"/>
            <a:ext cx="3587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16" descr="3">
            <a:extLst>
              <a:ext uri="{FF2B5EF4-FFF2-40B4-BE49-F238E27FC236}">
                <a16:creationId xmlns:a16="http://schemas.microsoft.com/office/drawing/2014/main" id="{A24DDBA8-5E25-4F28-91BE-8E2A8853C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270" y="3207470"/>
            <a:ext cx="2714013" cy="244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17" descr="3">
            <a:extLst>
              <a:ext uri="{FF2B5EF4-FFF2-40B4-BE49-F238E27FC236}">
                <a16:creationId xmlns:a16="http://schemas.microsoft.com/office/drawing/2014/main" id="{4C3FBB36-258C-42E0-AE2C-0FF922BA5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371" y="3207471"/>
            <a:ext cx="1921713" cy="212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4317E843-04E3-4444-83F3-629ED0835A4E}"/>
              </a:ext>
            </a:extLst>
          </p:cNvPr>
          <p:cNvSpPr>
            <a:spLocks noGrp="1" noChangeArrowheads="1"/>
          </p:cNvSpPr>
          <p:nvPr>
            <p:ph type="title"/>
          </p:nvPr>
        </p:nvSpPr>
        <p:spPr/>
        <p:txBody>
          <a:bodyPr>
            <a:normAutofit/>
          </a:bodyPr>
          <a:lstStyle/>
          <a:p>
            <a:r>
              <a:rPr lang="en-US" altLang="zh-CN" sz="3600"/>
              <a:t>Extended Relational-Algebra-Operations</a:t>
            </a:r>
          </a:p>
        </p:txBody>
      </p:sp>
      <p:sp>
        <p:nvSpPr>
          <p:cNvPr id="79875" name="Rectangle 3">
            <a:extLst>
              <a:ext uri="{FF2B5EF4-FFF2-40B4-BE49-F238E27FC236}">
                <a16:creationId xmlns:a16="http://schemas.microsoft.com/office/drawing/2014/main" id="{8E3D6475-0B4E-4B63-B97B-576500CCCC65}"/>
              </a:ext>
            </a:extLst>
          </p:cNvPr>
          <p:cNvSpPr>
            <a:spLocks noGrp="1" noChangeArrowheads="1"/>
          </p:cNvSpPr>
          <p:nvPr>
            <p:ph type="body" idx="4294967295"/>
          </p:nvPr>
        </p:nvSpPr>
        <p:spPr>
          <a:xfrm>
            <a:off x="1104899" y="1661967"/>
            <a:ext cx="9980681" cy="4752975"/>
          </a:xfrm>
        </p:spPr>
        <p:txBody>
          <a:bodyPr/>
          <a:lstStyle/>
          <a:p>
            <a:r>
              <a:rPr lang="zh-CN" altLang="en-US" sz="2800" dirty="0">
                <a:solidFill>
                  <a:srgbClr val="FF0000"/>
                </a:solidFill>
              </a:rPr>
              <a:t>聚合操作（</a:t>
            </a:r>
            <a:r>
              <a:rPr lang="en-US" altLang="zh-CN" sz="2800" dirty="0">
                <a:solidFill>
                  <a:srgbClr val="FF0000"/>
                </a:solidFill>
              </a:rPr>
              <a:t>Aggregation Operation</a:t>
            </a:r>
            <a:r>
              <a:rPr lang="zh-CN" altLang="en-US" sz="2800" dirty="0">
                <a:solidFill>
                  <a:srgbClr val="FF0000"/>
                </a:solidFill>
              </a:rPr>
              <a:t>）</a:t>
            </a:r>
            <a:endParaRPr lang="en-US" altLang="zh-CN" sz="2800" dirty="0">
              <a:solidFill>
                <a:srgbClr val="FF0000"/>
              </a:solidFill>
            </a:endParaRPr>
          </a:p>
          <a:p>
            <a:pPr lvl="1"/>
            <a:endParaRPr lang="en-US" altLang="zh-CN" b="1" dirty="0"/>
          </a:p>
          <a:p>
            <a:pPr lvl="1"/>
            <a:r>
              <a:rPr lang="zh-CN" altLang="zh-CN" b="1" dirty="0"/>
              <a:t>在计算聚集函数前我们必须去除重复值</a:t>
            </a:r>
            <a:r>
              <a:rPr lang="zh-CN" altLang="en-US" b="1" dirty="0"/>
              <a:t>的情况</a:t>
            </a:r>
            <a:endParaRPr lang="zh-CN" altLang="zh-CN" b="1" dirty="0"/>
          </a:p>
          <a:p>
            <a:pPr lvl="2"/>
            <a:r>
              <a:rPr lang="zh-CN" altLang="zh-CN" sz="1800" dirty="0"/>
              <a:t>如果我们想去除重复，我们仍然使用前面的</a:t>
            </a:r>
            <a:r>
              <a:rPr lang="zh-CN" altLang="zh-CN" sz="1800" dirty="0">
                <a:solidFill>
                  <a:srgbClr val="FF0000"/>
                </a:solidFill>
              </a:rPr>
              <a:t>函数名</a:t>
            </a:r>
            <a:r>
              <a:rPr lang="zh-CN" altLang="zh-CN" sz="1800" dirty="0"/>
              <a:t>，但用连字符</a:t>
            </a:r>
            <a:r>
              <a:rPr lang="zh-CN" altLang="en-US" sz="1800" dirty="0"/>
              <a:t>（</a:t>
            </a:r>
            <a:r>
              <a:rPr lang="en-US" altLang="zh-CN" sz="1800" dirty="0">
                <a:solidFill>
                  <a:srgbClr val="FF0000"/>
                </a:solidFill>
              </a:rPr>
              <a:t>-</a:t>
            </a:r>
            <a:r>
              <a:rPr lang="zh-CN" altLang="en-US" sz="1800" dirty="0"/>
              <a:t>）</a:t>
            </a:r>
            <a:r>
              <a:rPr lang="zh-CN" altLang="zh-CN" sz="1800" dirty="0"/>
              <a:t>将</a:t>
            </a:r>
            <a:r>
              <a:rPr lang="en-US" altLang="zh-CN" sz="1800" dirty="0"/>
              <a:t>"</a:t>
            </a:r>
            <a:r>
              <a:rPr lang="en-US" altLang="zh-CN" sz="1800" dirty="0">
                <a:solidFill>
                  <a:srgbClr val="FF0000"/>
                </a:solidFill>
              </a:rPr>
              <a:t>distinct</a:t>
            </a:r>
            <a:r>
              <a:rPr lang="en-US" altLang="zh-CN" sz="1800" dirty="0"/>
              <a:t>" </a:t>
            </a:r>
            <a:r>
              <a:rPr lang="zh-CN" altLang="zh-CN" sz="1800" dirty="0"/>
              <a:t>附加在函数名后</a:t>
            </a:r>
            <a:r>
              <a:rPr lang="en-US" altLang="zh-CN" sz="1800" dirty="0"/>
              <a:t>(</a:t>
            </a:r>
            <a:r>
              <a:rPr lang="zh-CN" altLang="zh-CN" sz="1800" dirty="0"/>
              <a:t>如</a:t>
            </a:r>
            <a:r>
              <a:rPr lang="en-US" altLang="zh-CN" sz="1800" b="1" dirty="0">
                <a:solidFill>
                  <a:srgbClr val="FF0000"/>
                </a:solidFill>
              </a:rPr>
              <a:t>count-distinct</a:t>
            </a:r>
            <a:r>
              <a:rPr lang="en-US" altLang="zh-CN" sz="1800" dirty="0"/>
              <a:t> ) </a:t>
            </a:r>
            <a:r>
              <a:rPr lang="zh-CN" altLang="zh-CN" sz="1800" dirty="0"/>
              <a:t>。</a:t>
            </a:r>
          </a:p>
          <a:p>
            <a:pPr lvl="2">
              <a:buFont typeface="Wingdings" panose="05000000000000000000" pitchFamily="2" charset="2"/>
              <a:buNone/>
            </a:pPr>
            <a:r>
              <a:rPr lang="en-US" altLang="zh-CN" sz="1800" dirty="0"/>
              <a:t> </a:t>
            </a:r>
            <a:endParaRPr lang="zh-CN" altLang="zh-CN" sz="1800" dirty="0"/>
          </a:p>
          <a:p>
            <a:pPr lvl="2"/>
            <a:r>
              <a:rPr lang="zh-CN" altLang="zh-CN" sz="2000" b="1" dirty="0"/>
              <a:t>例：</a:t>
            </a:r>
            <a:r>
              <a:rPr lang="zh-CN" altLang="zh-CN" sz="2000" dirty="0"/>
              <a:t>找出在</a:t>
            </a:r>
            <a:r>
              <a:rPr lang="en-US" altLang="zh-CN" sz="2000" dirty="0"/>
              <a:t>2010</a:t>
            </a:r>
            <a:r>
              <a:rPr lang="zh-CN" altLang="zh-CN" sz="2000" dirty="0"/>
              <a:t>年春季学期教课的教师数（每名教师只应计算一次，不管他教了几门课程）</a:t>
            </a:r>
          </a:p>
          <a:p>
            <a:pPr lvl="3"/>
            <a:r>
              <a:rPr lang="zh-CN" altLang="zh-CN" sz="1600" dirty="0"/>
              <a:t>关系</a:t>
            </a:r>
            <a:r>
              <a:rPr lang="en-US" altLang="zh-CN" sz="1600" dirty="0"/>
              <a:t>teaches </a:t>
            </a:r>
            <a:r>
              <a:rPr lang="zh-CN" altLang="zh-CN" sz="1600" dirty="0"/>
              <a:t>包含了所需的信息，所以我们把此查询表达如下</a:t>
            </a:r>
            <a:r>
              <a:rPr lang="en-US" altLang="zh-CN" sz="1600" dirty="0"/>
              <a:t>:</a:t>
            </a:r>
          </a:p>
          <a:p>
            <a:pPr lvl="2"/>
            <a:endParaRPr lang="en-US" altLang="zh-CN" sz="2000" dirty="0"/>
          </a:p>
          <a:p>
            <a:pPr lvl="2"/>
            <a:endParaRPr lang="zh-CN" altLang="zh-CN" sz="2000" dirty="0"/>
          </a:p>
          <a:p>
            <a:pPr lvl="3"/>
            <a:r>
              <a:rPr lang="zh-CN" altLang="zh-CN" sz="2000" b="1" dirty="0"/>
              <a:t>聚集函数</a:t>
            </a:r>
            <a:r>
              <a:rPr lang="en-US" altLang="zh-CN" sz="2000" b="1" dirty="0"/>
              <a:t>count-distinct</a:t>
            </a:r>
            <a:r>
              <a:rPr lang="zh-CN" altLang="zh-CN" sz="2000" dirty="0"/>
              <a:t>可以确保：即使某位教师授课多于一门，在结果中也只对他计数一次。</a:t>
            </a:r>
          </a:p>
        </p:txBody>
      </p:sp>
      <p:pic>
        <p:nvPicPr>
          <p:cNvPr id="79876" name="图片 8">
            <a:extLst>
              <a:ext uri="{FF2B5EF4-FFF2-40B4-BE49-F238E27FC236}">
                <a16:creationId xmlns:a16="http://schemas.microsoft.com/office/drawing/2014/main" id="{BF7C380F-D5EA-4F3D-B93C-1B9C93BB8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725" y="4619770"/>
            <a:ext cx="36718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3B4C3395-7EBD-41BA-A599-5EC491F329F8}"/>
              </a:ext>
            </a:extLst>
          </p:cNvPr>
          <p:cNvSpPr>
            <a:spLocks noGrp="1" noChangeArrowheads="1"/>
          </p:cNvSpPr>
          <p:nvPr>
            <p:ph type="title"/>
          </p:nvPr>
        </p:nvSpPr>
        <p:spPr/>
        <p:txBody>
          <a:bodyPr>
            <a:normAutofit/>
          </a:bodyPr>
          <a:lstStyle/>
          <a:p>
            <a:r>
              <a:rPr lang="en-US" altLang="zh-CN" sz="3600"/>
              <a:t>Extended Relational-Algebra-Operations</a:t>
            </a:r>
          </a:p>
        </p:txBody>
      </p:sp>
      <p:sp>
        <p:nvSpPr>
          <p:cNvPr id="80899" name="Rectangle 3">
            <a:extLst>
              <a:ext uri="{FF2B5EF4-FFF2-40B4-BE49-F238E27FC236}">
                <a16:creationId xmlns:a16="http://schemas.microsoft.com/office/drawing/2014/main" id="{A2185CB0-27D1-4801-B569-D8C0F50CE58C}"/>
              </a:ext>
            </a:extLst>
          </p:cNvPr>
          <p:cNvSpPr>
            <a:spLocks noGrp="1" noChangeArrowheads="1"/>
          </p:cNvSpPr>
          <p:nvPr>
            <p:ph type="body" idx="4294967295"/>
          </p:nvPr>
        </p:nvSpPr>
        <p:spPr>
          <a:xfrm>
            <a:off x="1104899" y="1569688"/>
            <a:ext cx="9980681" cy="4752975"/>
          </a:xfrm>
        </p:spPr>
        <p:txBody>
          <a:bodyPr/>
          <a:lstStyle/>
          <a:p>
            <a:r>
              <a:rPr lang="zh-CN" altLang="en-US" sz="2800" dirty="0">
                <a:solidFill>
                  <a:srgbClr val="FF0000"/>
                </a:solidFill>
              </a:rPr>
              <a:t>聚合操作（</a:t>
            </a:r>
            <a:r>
              <a:rPr lang="en-US" altLang="zh-CN" sz="2800" dirty="0">
                <a:solidFill>
                  <a:srgbClr val="FF0000"/>
                </a:solidFill>
              </a:rPr>
              <a:t>Aggregation Operation</a:t>
            </a:r>
            <a:r>
              <a:rPr lang="zh-CN" altLang="en-US" sz="2800" dirty="0">
                <a:solidFill>
                  <a:srgbClr val="FF0000"/>
                </a:solidFill>
              </a:rPr>
              <a:t>）</a:t>
            </a:r>
            <a:endParaRPr lang="en-US" altLang="zh-CN" sz="2800" dirty="0">
              <a:solidFill>
                <a:srgbClr val="FF0000"/>
              </a:solidFill>
            </a:endParaRPr>
          </a:p>
          <a:p>
            <a:pPr lvl="1"/>
            <a:endParaRPr lang="en-US" altLang="zh-CN" sz="2000" dirty="0"/>
          </a:p>
          <a:p>
            <a:pPr lvl="1"/>
            <a:r>
              <a:rPr lang="en-US" altLang="zh-CN" sz="2000" dirty="0">
                <a:solidFill>
                  <a:srgbClr val="7030A0"/>
                </a:solidFill>
              </a:rPr>
              <a:t>Result of aggregation does not have a name</a:t>
            </a:r>
          </a:p>
          <a:p>
            <a:pPr lvl="2"/>
            <a:r>
              <a:rPr lang="en-US" altLang="zh-CN" sz="2000" dirty="0"/>
              <a:t>Can use rename operation to give it a name</a:t>
            </a:r>
          </a:p>
          <a:p>
            <a:pPr lvl="2"/>
            <a:r>
              <a:rPr lang="en-US" altLang="zh-CN" sz="2000" dirty="0"/>
              <a:t>For convenience, we permit renaming as part of aggregate operation</a:t>
            </a:r>
          </a:p>
          <a:p>
            <a:pPr lvl="2"/>
            <a:endParaRPr lang="en-US" altLang="zh-CN" sz="2000" dirty="0"/>
          </a:p>
          <a:p>
            <a:pPr lvl="2"/>
            <a:r>
              <a:rPr lang="en-US" altLang="zh-CN" sz="2000" dirty="0"/>
              <a:t>Example</a:t>
            </a:r>
            <a:r>
              <a:rPr lang="zh-CN" altLang="en-US" sz="2000" dirty="0"/>
              <a:t>：</a:t>
            </a:r>
            <a:r>
              <a:rPr lang="en-US" altLang="zh-CN" sz="2000" dirty="0"/>
              <a:t> Find the average salary of all instructors</a:t>
            </a:r>
            <a:r>
              <a:rPr lang="zh-CN" altLang="en-US" sz="2000" dirty="0"/>
              <a:t> </a:t>
            </a:r>
            <a:endParaRPr lang="en-US" altLang="zh-CN" sz="2000" dirty="0"/>
          </a:p>
          <a:p>
            <a:pPr lvl="2">
              <a:buFont typeface="Wingdings" panose="05000000000000000000" pitchFamily="2" charset="2"/>
              <a:buNone/>
            </a:pPr>
            <a:r>
              <a:rPr lang="zh-CN" altLang="en-US" sz="2000" b="1" dirty="0">
                <a:solidFill>
                  <a:srgbClr val="FF0000"/>
                </a:solidFill>
                <a:sym typeface="Symbol" panose="05050102010706020507" pitchFamily="18" charset="2"/>
              </a:rPr>
              <a:t>                         </a:t>
            </a:r>
            <a:r>
              <a:rPr lang="en-US" altLang="zh-CN" sz="2000" b="1" baseline="-25000" dirty="0">
                <a:solidFill>
                  <a:srgbClr val="FF0000"/>
                </a:solidFill>
                <a:sym typeface="Symbol" panose="05050102010706020507" pitchFamily="18" charset="2"/>
              </a:rPr>
              <a:t>avg</a:t>
            </a:r>
            <a:r>
              <a:rPr lang="en-US" altLang="zh-CN" sz="2000" baseline="-25000" dirty="0">
                <a:solidFill>
                  <a:srgbClr val="FF0000"/>
                </a:solidFill>
                <a:sym typeface="Symbol" panose="05050102010706020507" pitchFamily="18" charset="2"/>
              </a:rPr>
              <a:t>(salary)</a:t>
            </a:r>
            <a:r>
              <a:rPr lang="en-US" altLang="zh-CN" sz="2000" baseline="-25000" dirty="0">
                <a:sym typeface="Symbol" panose="05050102010706020507" pitchFamily="18" charset="2"/>
              </a:rPr>
              <a:t> </a:t>
            </a:r>
            <a:r>
              <a:rPr lang="en-US" altLang="zh-CN" sz="2000" b="1" baseline="-25000" dirty="0">
                <a:solidFill>
                  <a:srgbClr val="7030A0"/>
                </a:solidFill>
                <a:sym typeface="Symbol" panose="05050102010706020507" pitchFamily="18" charset="2"/>
              </a:rPr>
              <a:t>as</a:t>
            </a:r>
            <a:r>
              <a:rPr lang="en-US" altLang="zh-CN" sz="2000" baseline="-25000" dirty="0">
                <a:solidFill>
                  <a:srgbClr val="7030A0"/>
                </a:solidFill>
                <a:sym typeface="Symbol" panose="05050102010706020507" pitchFamily="18" charset="2"/>
              </a:rPr>
              <a:t> </a:t>
            </a:r>
            <a:r>
              <a:rPr lang="en-US" altLang="zh-CN" sz="2000" baseline="-25000" dirty="0" err="1">
                <a:solidFill>
                  <a:srgbClr val="FF0000"/>
                </a:solidFill>
                <a:sym typeface="Symbol" panose="05050102010706020507" pitchFamily="18" charset="2"/>
              </a:rPr>
              <a:t>avg_sal</a:t>
            </a:r>
            <a:r>
              <a:rPr lang="en-US" altLang="zh-CN" sz="2000" baseline="-25000" dirty="0">
                <a:solidFill>
                  <a:srgbClr val="FF0000"/>
                </a:solidFill>
                <a:sym typeface="Symbol" panose="05050102010706020507" pitchFamily="18" charset="2"/>
              </a:rPr>
              <a:t> </a:t>
            </a:r>
            <a:r>
              <a:rPr lang="en-US" altLang="zh-CN" sz="2000" dirty="0">
                <a:sym typeface="Symbol" panose="05050102010706020507" pitchFamily="18" charset="2"/>
              </a:rPr>
              <a:t>(instructor)</a:t>
            </a:r>
            <a:endParaRPr lang="en-US" altLang="zh-CN" sz="2000" b="1" dirty="0"/>
          </a:p>
        </p:txBody>
      </p:sp>
      <p:pic>
        <p:nvPicPr>
          <p:cNvPr id="80900" name="Picture 13" descr="CalG">
            <a:extLst>
              <a:ext uri="{FF2B5EF4-FFF2-40B4-BE49-F238E27FC236}">
                <a16:creationId xmlns:a16="http://schemas.microsoft.com/office/drawing/2014/main" id="{4BA3FFB4-8397-4E7D-9596-75F85B293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88988"/>
          <a:stretch>
            <a:fillRect/>
          </a:stretch>
        </p:blipFill>
        <p:spPr bwMode="auto">
          <a:xfrm>
            <a:off x="3545093" y="4105100"/>
            <a:ext cx="3587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图片 5">
            <a:extLst>
              <a:ext uri="{FF2B5EF4-FFF2-40B4-BE49-F238E27FC236}">
                <a16:creationId xmlns:a16="http://schemas.microsoft.com/office/drawing/2014/main" id="{ECF7EF1E-4E7E-4B50-B104-107F98E02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959" y="5043109"/>
            <a:ext cx="35448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Rectangle 2">
            <a:extLst>
              <a:ext uri="{FF2B5EF4-FFF2-40B4-BE49-F238E27FC236}">
                <a16:creationId xmlns:a16="http://schemas.microsoft.com/office/drawing/2014/main" id="{EA9C1677-3144-46EA-B2FB-57932510DFCB}"/>
              </a:ext>
            </a:extLst>
          </p:cNvPr>
          <p:cNvSpPr>
            <a:spLocks noGrp="1" noChangeArrowheads="1"/>
          </p:cNvSpPr>
          <p:nvPr>
            <p:ph type="title"/>
          </p:nvPr>
        </p:nvSpPr>
        <p:spPr/>
        <p:txBody>
          <a:bodyPr>
            <a:normAutofit/>
          </a:bodyPr>
          <a:lstStyle/>
          <a:p>
            <a:r>
              <a:rPr lang="en-US" altLang="zh-CN" sz="3600"/>
              <a:t>Extended Relational-Algebra-Operations</a:t>
            </a:r>
          </a:p>
        </p:txBody>
      </p:sp>
      <p:sp>
        <p:nvSpPr>
          <p:cNvPr id="81924" name="Rectangle 3">
            <a:extLst>
              <a:ext uri="{FF2B5EF4-FFF2-40B4-BE49-F238E27FC236}">
                <a16:creationId xmlns:a16="http://schemas.microsoft.com/office/drawing/2014/main" id="{00F7029A-481D-4309-89A5-4B4DDDDD14F8}"/>
              </a:ext>
            </a:extLst>
          </p:cNvPr>
          <p:cNvSpPr>
            <a:spLocks noGrp="1" noChangeArrowheads="1"/>
          </p:cNvSpPr>
          <p:nvPr>
            <p:ph type="body" idx="4294967295"/>
          </p:nvPr>
        </p:nvSpPr>
        <p:spPr>
          <a:xfrm>
            <a:off x="1104900" y="1440489"/>
            <a:ext cx="9157936" cy="4752975"/>
          </a:xfrm>
        </p:spPr>
        <p:txBody>
          <a:bodyPr/>
          <a:lstStyle/>
          <a:p>
            <a:r>
              <a:rPr lang="zh-CN" altLang="en-US" sz="2800" dirty="0">
                <a:solidFill>
                  <a:srgbClr val="FF0000"/>
                </a:solidFill>
              </a:rPr>
              <a:t>聚合操作（</a:t>
            </a:r>
            <a:r>
              <a:rPr lang="en-US" altLang="zh-CN" sz="2800" dirty="0">
                <a:solidFill>
                  <a:srgbClr val="FF0000"/>
                </a:solidFill>
              </a:rPr>
              <a:t>Aggregation Operation</a:t>
            </a:r>
            <a:r>
              <a:rPr lang="zh-CN" altLang="en-US" sz="2800" dirty="0">
                <a:solidFill>
                  <a:srgbClr val="FF0000"/>
                </a:solidFill>
              </a:rPr>
              <a:t>）</a:t>
            </a:r>
            <a:endParaRPr lang="en-US" altLang="zh-CN" sz="2800" dirty="0">
              <a:solidFill>
                <a:srgbClr val="FF0000"/>
              </a:solidFill>
            </a:endParaRPr>
          </a:p>
          <a:p>
            <a:pPr lvl="1"/>
            <a:r>
              <a:rPr lang="zh-CN" altLang="zh-CN" sz="2000" b="1" dirty="0"/>
              <a:t>对</a:t>
            </a:r>
            <a:r>
              <a:rPr lang="zh-CN" altLang="zh-CN" sz="2000" b="1" dirty="0">
                <a:solidFill>
                  <a:srgbClr val="FF0000"/>
                </a:solidFill>
              </a:rPr>
              <a:t>一组</a:t>
            </a:r>
            <a:r>
              <a:rPr lang="zh-CN" altLang="zh-CN" sz="2000" b="1" dirty="0">
                <a:solidFill>
                  <a:srgbClr val="7030A0"/>
                </a:solidFill>
              </a:rPr>
              <a:t>元组集合</a:t>
            </a:r>
            <a:r>
              <a:rPr lang="zh-CN" altLang="zh-CN" sz="2000" b="1" dirty="0"/>
              <a:t>而不是单个元组集合执行聚集函数。</a:t>
            </a:r>
          </a:p>
          <a:p>
            <a:pPr lvl="1"/>
            <a:r>
              <a:rPr lang="zh-CN" altLang="zh-CN" sz="2000" b="1" dirty="0"/>
              <a:t>例：</a:t>
            </a:r>
            <a:r>
              <a:rPr lang="zh-CN" altLang="zh-CN" sz="2000" dirty="0"/>
              <a:t>求出每个系的平均工资</a:t>
            </a:r>
            <a:endParaRPr lang="en-US" altLang="zh-CN" sz="2000" dirty="0"/>
          </a:p>
          <a:p>
            <a:pPr lvl="1"/>
            <a:endParaRPr lang="en-US" altLang="zh-CN" sz="2000" dirty="0"/>
          </a:p>
          <a:p>
            <a:pPr lvl="1"/>
            <a:endParaRPr lang="zh-CN" altLang="zh-CN" sz="2000" dirty="0"/>
          </a:p>
          <a:p>
            <a:pPr lvl="2"/>
            <a:r>
              <a:rPr lang="zh-CN" altLang="en-US" sz="2000" dirty="0"/>
              <a:t>第一步：</a:t>
            </a:r>
            <a:r>
              <a:rPr lang="zh-CN" altLang="zh-CN" sz="2000" dirty="0"/>
              <a:t>通过</a:t>
            </a:r>
            <a:r>
              <a:rPr lang="en-US" altLang="zh-CN" sz="2000" dirty="0" err="1"/>
              <a:t>dept_name</a:t>
            </a:r>
            <a:r>
              <a:rPr lang="en-US" altLang="zh-CN" sz="2000" dirty="0"/>
              <a:t> </a:t>
            </a:r>
            <a:r>
              <a:rPr lang="zh-CN" altLang="zh-CN" sz="2000" dirty="0"/>
              <a:t>属性对关系</a:t>
            </a:r>
            <a:r>
              <a:rPr lang="en-US" altLang="zh-CN" sz="2000" dirty="0"/>
              <a:t>instructor </a:t>
            </a:r>
            <a:r>
              <a:rPr lang="zh-CN" altLang="zh-CN" sz="2000" dirty="0"/>
              <a:t>进行分组</a:t>
            </a:r>
          </a:p>
          <a:p>
            <a:pPr lvl="2"/>
            <a:endParaRPr lang="en-US" altLang="zh-CN" sz="2000" dirty="0"/>
          </a:p>
          <a:p>
            <a:pPr lvl="2"/>
            <a:r>
              <a:rPr lang="en-US" altLang="zh-CN" sz="2000" dirty="0"/>
              <a:t> </a:t>
            </a:r>
            <a:r>
              <a:rPr lang="zh-CN" altLang="en-US" sz="2000" dirty="0"/>
              <a:t>第二步：</a:t>
            </a:r>
            <a:r>
              <a:rPr lang="zh-CN" altLang="zh-CN" sz="2000" dirty="0"/>
              <a:t>对每个组执行指定的聚集</a:t>
            </a:r>
            <a:r>
              <a:rPr lang="zh-CN" altLang="en-US" sz="2000" dirty="0"/>
              <a:t>函数，获得结果（</a:t>
            </a:r>
            <a:r>
              <a:rPr lang="zh-CN" altLang="zh-CN" sz="2000" dirty="0"/>
              <a:t>图</a:t>
            </a:r>
            <a:r>
              <a:rPr lang="en-US" altLang="zh-CN" sz="2000" dirty="0"/>
              <a:t>6- 20 </a:t>
            </a:r>
            <a:r>
              <a:rPr lang="zh-CN" altLang="en-US" sz="2000" dirty="0"/>
              <a:t>）</a:t>
            </a:r>
            <a:endParaRPr lang="en-US" altLang="zh-CN" sz="2000" dirty="0"/>
          </a:p>
          <a:p>
            <a:pPr marL="914400" lvl="2" indent="0">
              <a:buNone/>
            </a:pPr>
            <a:endParaRPr lang="en-US" altLang="zh-CN" sz="2000" dirty="0"/>
          </a:p>
        </p:txBody>
      </p:sp>
      <p:pic>
        <p:nvPicPr>
          <p:cNvPr id="81925" name="图片 4">
            <a:extLst>
              <a:ext uri="{FF2B5EF4-FFF2-40B4-BE49-F238E27FC236}">
                <a16:creationId xmlns:a16="http://schemas.microsoft.com/office/drawing/2014/main" id="{6BB0424B-7BB1-4F28-909A-F5E11B6E0F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704" y="4770641"/>
            <a:ext cx="2860675"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矩形 5">
            <a:extLst>
              <a:ext uri="{FF2B5EF4-FFF2-40B4-BE49-F238E27FC236}">
                <a16:creationId xmlns:a16="http://schemas.microsoft.com/office/drawing/2014/main" id="{ECE54D20-5136-4D71-A17D-27EC07DD7F57}"/>
              </a:ext>
            </a:extLst>
          </p:cNvPr>
          <p:cNvSpPr>
            <a:spLocks noChangeArrowheads="1"/>
          </p:cNvSpPr>
          <p:nvPr/>
        </p:nvSpPr>
        <p:spPr bwMode="auto">
          <a:xfrm>
            <a:off x="1929164" y="2611387"/>
            <a:ext cx="6300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baseline="-25000" dirty="0" err="1">
                <a:solidFill>
                  <a:srgbClr val="7030A0"/>
                </a:solidFill>
              </a:rPr>
              <a:t>dept_name</a:t>
            </a:r>
            <a:r>
              <a:rPr lang="en-US" altLang="zh-CN" baseline="-25000" dirty="0">
                <a:solidFill>
                  <a:srgbClr val="7030A0"/>
                </a:solidFill>
              </a:rPr>
              <a:t> </a:t>
            </a:r>
            <a:r>
              <a:rPr lang="en-US" altLang="zh-CN" dirty="0">
                <a:solidFill>
                  <a:srgbClr val="7030A0"/>
                </a:solidFill>
                <a:latin typeface="Times New Roman" panose="02020603050405020304" pitchFamily="18" charset="0"/>
              </a:rPr>
              <a:t>     </a:t>
            </a:r>
            <a:r>
              <a:rPr lang="en-US" altLang="zh-CN" b="1" baseline="-25000" dirty="0">
                <a:solidFill>
                  <a:srgbClr val="FF0000"/>
                </a:solidFill>
                <a:sym typeface="Symbol" panose="05050102010706020507" pitchFamily="18" charset="2"/>
              </a:rPr>
              <a:t>avg</a:t>
            </a:r>
            <a:r>
              <a:rPr lang="en-US" altLang="zh-CN" baseline="-25000" dirty="0">
                <a:solidFill>
                  <a:srgbClr val="FF0000"/>
                </a:solidFill>
                <a:sym typeface="Symbol" panose="05050102010706020507" pitchFamily="18" charset="2"/>
              </a:rPr>
              <a:t>(salary)</a:t>
            </a:r>
            <a:r>
              <a:rPr lang="en-US" altLang="zh-CN" baseline="-25000" dirty="0">
                <a:sym typeface="Symbol" panose="05050102010706020507" pitchFamily="18" charset="2"/>
              </a:rPr>
              <a:t> </a:t>
            </a:r>
            <a:r>
              <a:rPr lang="en-US" altLang="zh-CN" b="1" baseline="-25000" dirty="0">
                <a:solidFill>
                  <a:srgbClr val="FF0000"/>
                </a:solidFill>
                <a:sym typeface="Symbol" panose="05050102010706020507" pitchFamily="18" charset="2"/>
              </a:rPr>
              <a:t>as</a:t>
            </a:r>
            <a:r>
              <a:rPr lang="en-US" altLang="zh-CN" baseline="-25000" dirty="0">
                <a:solidFill>
                  <a:srgbClr val="FF0000"/>
                </a:solidFill>
                <a:sym typeface="Symbol" panose="05050102010706020507" pitchFamily="18" charset="2"/>
              </a:rPr>
              <a:t> </a:t>
            </a:r>
            <a:r>
              <a:rPr lang="en-US" altLang="zh-CN" baseline="-25000" dirty="0" err="1">
                <a:solidFill>
                  <a:srgbClr val="FF0000"/>
                </a:solidFill>
                <a:sym typeface="Symbol" panose="05050102010706020507" pitchFamily="18" charset="2"/>
              </a:rPr>
              <a:t>avg_sal</a:t>
            </a:r>
            <a:r>
              <a:rPr lang="en-US" altLang="zh-CN" baseline="-25000" dirty="0">
                <a:solidFill>
                  <a:srgbClr val="FF0000"/>
                </a:solidFill>
                <a:sym typeface="Symbol" panose="05050102010706020507" pitchFamily="18" charset="2"/>
              </a:rPr>
              <a:t> </a:t>
            </a:r>
            <a:r>
              <a:rPr lang="en-US" altLang="zh-CN" dirty="0">
                <a:sym typeface="Symbol" panose="05050102010706020507" pitchFamily="18" charset="2"/>
              </a:rPr>
              <a:t>(instructor)</a:t>
            </a:r>
            <a:endParaRPr lang="en-US" altLang="zh-CN" sz="2000" b="1" dirty="0"/>
          </a:p>
        </p:txBody>
      </p:sp>
      <p:pic>
        <p:nvPicPr>
          <p:cNvPr id="81927" name="Picture 13" descr="CalG">
            <a:extLst>
              <a:ext uri="{FF2B5EF4-FFF2-40B4-BE49-F238E27FC236}">
                <a16:creationId xmlns:a16="http://schemas.microsoft.com/office/drawing/2014/main" id="{74B07EEF-DBA0-4DB1-8F06-6D4B3EC95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88988"/>
          <a:stretch>
            <a:fillRect/>
          </a:stretch>
        </p:blipFill>
        <p:spPr bwMode="auto">
          <a:xfrm>
            <a:off x="3105267" y="2647899"/>
            <a:ext cx="3587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CE38E65-4825-4C62-901A-1E3716321415}"/>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11267" name="Rectangle 3">
            <a:extLst>
              <a:ext uri="{FF2B5EF4-FFF2-40B4-BE49-F238E27FC236}">
                <a16:creationId xmlns:a16="http://schemas.microsoft.com/office/drawing/2014/main" id="{3CFB74D7-3DF6-46FD-A758-14076B4BE10D}"/>
              </a:ext>
            </a:extLst>
          </p:cNvPr>
          <p:cNvSpPr>
            <a:spLocks noGrp="1" noChangeArrowheads="1"/>
          </p:cNvSpPr>
          <p:nvPr>
            <p:ph type="body" idx="4294967295"/>
          </p:nvPr>
        </p:nvSpPr>
        <p:spPr>
          <a:xfrm>
            <a:off x="1104900" y="1615736"/>
            <a:ext cx="8012467" cy="5049317"/>
          </a:xfrm>
        </p:spPr>
        <p:txBody>
          <a:bodyPr>
            <a:normAutofit/>
          </a:bodyPr>
          <a:lstStyle/>
          <a:p>
            <a:r>
              <a:rPr lang="en-US" altLang="zh-CN" sz="2800" dirty="0">
                <a:solidFill>
                  <a:srgbClr val="FF0000"/>
                </a:solidFill>
              </a:rPr>
              <a:t>Selection Operation</a:t>
            </a:r>
          </a:p>
          <a:p>
            <a:pPr lvl="1">
              <a:lnSpc>
                <a:spcPct val="90000"/>
              </a:lnSpc>
            </a:pPr>
            <a:r>
              <a:rPr lang="en-US" altLang="zh-CN" sz="1800" dirty="0"/>
              <a:t>Notation:  </a:t>
            </a:r>
            <a:r>
              <a:rPr lang="en-US" altLang="zh-CN" sz="1800" i="1" dirty="0">
                <a:sym typeface="Symbol" panose="05050102010706020507" pitchFamily="18" charset="2"/>
              </a:rPr>
              <a:t></a:t>
            </a:r>
            <a:r>
              <a:rPr lang="en-US" altLang="zh-CN" sz="1800" dirty="0">
                <a:sym typeface="Symbol" panose="05050102010706020507" pitchFamily="18" charset="2"/>
              </a:rPr>
              <a:t> </a:t>
            </a:r>
            <a:r>
              <a:rPr lang="en-US" altLang="zh-CN" sz="1800" i="1" baseline="-25000" dirty="0">
                <a:sym typeface="Symbol" panose="05050102010706020507" pitchFamily="18" charset="2"/>
              </a:rPr>
              <a:t>p</a:t>
            </a:r>
            <a:r>
              <a:rPr lang="en-US" altLang="zh-CN" sz="1800" dirty="0">
                <a:sym typeface="Symbol" panose="05050102010706020507" pitchFamily="18" charset="2"/>
              </a:rPr>
              <a:t>(</a:t>
            </a:r>
            <a:r>
              <a:rPr lang="en-US" altLang="zh-CN" sz="1800" i="1" dirty="0">
                <a:sym typeface="Symbol" panose="05050102010706020507" pitchFamily="18" charset="2"/>
              </a:rPr>
              <a:t>r</a:t>
            </a:r>
            <a:r>
              <a:rPr lang="en-US" altLang="zh-CN" sz="1800" dirty="0">
                <a:sym typeface="Symbol" panose="05050102010706020507" pitchFamily="18" charset="2"/>
              </a:rPr>
              <a:t>)</a:t>
            </a:r>
          </a:p>
          <a:p>
            <a:pPr lvl="1">
              <a:lnSpc>
                <a:spcPct val="90000"/>
              </a:lnSpc>
            </a:pPr>
            <a:r>
              <a:rPr lang="en-US" altLang="zh-CN" sz="1800" i="1" dirty="0">
                <a:sym typeface="Symbol" panose="05050102010706020507" pitchFamily="18" charset="2"/>
              </a:rPr>
              <a:t>p</a:t>
            </a:r>
            <a:r>
              <a:rPr lang="en-US" altLang="zh-CN" sz="1800" dirty="0">
                <a:sym typeface="Symbol" panose="05050102010706020507" pitchFamily="18" charset="2"/>
              </a:rPr>
              <a:t> is called the </a:t>
            </a:r>
            <a:r>
              <a:rPr lang="en-US" altLang="zh-CN" sz="1800" b="1" dirty="0">
                <a:solidFill>
                  <a:schemeClr val="tx2"/>
                </a:solidFill>
                <a:sym typeface="Symbol" panose="05050102010706020507" pitchFamily="18" charset="2"/>
              </a:rPr>
              <a:t>selection predicate</a:t>
            </a:r>
            <a:endParaRPr lang="en-US" altLang="zh-CN" sz="1800" b="1" i="1" dirty="0">
              <a:solidFill>
                <a:schemeClr val="tx2"/>
              </a:solidFill>
              <a:sym typeface="Symbol" panose="05050102010706020507" pitchFamily="18" charset="2"/>
            </a:endParaRPr>
          </a:p>
          <a:p>
            <a:pPr lvl="1">
              <a:lnSpc>
                <a:spcPct val="90000"/>
              </a:lnSpc>
            </a:pPr>
            <a:r>
              <a:rPr lang="en-US" altLang="zh-CN" sz="1800" dirty="0"/>
              <a:t>Defined as:</a:t>
            </a:r>
            <a:br>
              <a:rPr lang="en-US" altLang="zh-CN" sz="1800" dirty="0"/>
            </a:br>
            <a:br>
              <a:rPr lang="en-US" altLang="zh-CN" sz="1800" dirty="0">
                <a:solidFill>
                  <a:srgbClr val="7030A0"/>
                </a:solidFill>
              </a:rPr>
            </a:br>
            <a:r>
              <a:rPr lang="en-US" altLang="zh-CN" sz="1800" dirty="0">
                <a:solidFill>
                  <a:srgbClr val="7030A0"/>
                </a:solidFill>
              </a:rPr>
              <a:t>	 </a:t>
            </a:r>
            <a:r>
              <a:rPr lang="en-US" altLang="zh-CN" sz="1800" i="1" dirty="0">
                <a:solidFill>
                  <a:srgbClr val="7030A0"/>
                </a:solidFill>
                <a:sym typeface="Symbol" panose="05050102010706020507" pitchFamily="18" charset="2"/>
              </a:rPr>
              <a:t></a:t>
            </a:r>
            <a:r>
              <a:rPr lang="en-US" altLang="zh-CN" sz="1800" i="1" baseline="-25000" dirty="0">
                <a:solidFill>
                  <a:srgbClr val="7030A0"/>
                </a:solidFill>
                <a:sym typeface="Symbol" panose="05050102010706020507" pitchFamily="18" charset="2"/>
              </a:rPr>
              <a:t>p</a:t>
            </a:r>
            <a:r>
              <a:rPr lang="en-US" altLang="zh-CN" sz="1800" dirty="0">
                <a:solidFill>
                  <a:srgbClr val="7030A0"/>
                </a:solidFill>
                <a:sym typeface="Symbol" panose="05050102010706020507" pitchFamily="18" charset="2"/>
              </a:rPr>
              <a:t>(</a:t>
            </a:r>
            <a:r>
              <a:rPr lang="en-US" altLang="zh-CN" sz="1800" b="1" i="1" dirty="0">
                <a:solidFill>
                  <a:srgbClr val="7030A0"/>
                </a:solidFill>
                <a:sym typeface="Symbol" panose="05050102010706020507" pitchFamily="18" charset="2"/>
              </a:rPr>
              <a:t>r</a:t>
            </a:r>
            <a:r>
              <a:rPr lang="en-US" altLang="zh-CN" sz="1800" dirty="0">
                <a:solidFill>
                  <a:srgbClr val="7030A0"/>
                </a:solidFill>
                <a:sym typeface="Symbol" panose="05050102010706020507" pitchFamily="18" charset="2"/>
              </a:rPr>
              <a:t>) = {</a:t>
            </a:r>
            <a:r>
              <a:rPr lang="en-US" altLang="zh-CN" sz="1800" i="1" dirty="0">
                <a:solidFill>
                  <a:srgbClr val="7030A0"/>
                </a:solidFill>
                <a:sym typeface="Symbol" panose="05050102010706020507" pitchFamily="18" charset="2"/>
              </a:rPr>
              <a:t>t</a:t>
            </a:r>
            <a:r>
              <a:rPr lang="en-US" altLang="zh-CN" sz="1800" dirty="0">
                <a:solidFill>
                  <a:srgbClr val="7030A0"/>
                </a:solidFill>
                <a:sym typeface="Symbol" panose="05050102010706020507" pitchFamily="18" charset="2"/>
              </a:rPr>
              <a:t> | </a:t>
            </a:r>
            <a:r>
              <a:rPr lang="en-US" altLang="zh-CN" sz="1800" i="1" dirty="0">
                <a:solidFill>
                  <a:srgbClr val="7030A0"/>
                </a:solidFill>
                <a:sym typeface="Symbol" panose="05050102010706020507" pitchFamily="18" charset="2"/>
              </a:rPr>
              <a:t>t</a:t>
            </a:r>
            <a:r>
              <a:rPr lang="en-US" altLang="zh-CN" sz="1800" dirty="0">
                <a:solidFill>
                  <a:srgbClr val="7030A0"/>
                </a:solidFill>
                <a:sym typeface="Symbol" panose="05050102010706020507" pitchFamily="18" charset="2"/>
              </a:rPr>
              <a:t>  </a:t>
            </a:r>
            <a:r>
              <a:rPr lang="en-US" altLang="zh-CN" sz="1800" i="1" dirty="0">
                <a:solidFill>
                  <a:srgbClr val="7030A0"/>
                </a:solidFill>
                <a:sym typeface="Symbol" panose="05050102010706020507" pitchFamily="18" charset="2"/>
              </a:rPr>
              <a:t>r</a:t>
            </a:r>
            <a:r>
              <a:rPr lang="en-US" altLang="zh-CN" sz="1800" dirty="0">
                <a:solidFill>
                  <a:srgbClr val="7030A0"/>
                </a:solidFill>
                <a:sym typeface="Symbol" panose="05050102010706020507" pitchFamily="18" charset="2"/>
              </a:rPr>
              <a:t> </a:t>
            </a:r>
            <a:r>
              <a:rPr lang="en-US" altLang="zh-CN" sz="1800" b="1" dirty="0">
                <a:solidFill>
                  <a:srgbClr val="7030A0"/>
                </a:solidFill>
                <a:sym typeface="Symbol" panose="05050102010706020507" pitchFamily="18" charset="2"/>
              </a:rPr>
              <a:t>and </a:t>
            </a:r>
            <a:r>
              <a:rPr lang="en-US" altLang="zh-CN" sz="1800" i="1" dirty="0">
                <a:solidFill>
                  <a:srgbClr val="7030A0"/>
                </a:solidFill>
                <a:sym typeface="Symbol" panose="05050102010706020507" pitchFamily="18" charset="2"/>
              </a:rPr>
              <a:t>p(t)</a:t>
            </a:r>
            <a:r>
              <a:rPr lang="en-US" altLang="zh-CN" sz="1800" dirty="0">
                <a:solidFill>
                  <a:srgbClr val="7030A0"/>
                </a:solidFill>
                <a:sym typeface="Symbol" panose="05050102010706020507" pitchFamily="18" charset="2"/>
              </a:rPr>
              <a:t>}</a:t>
            </a:r>
            <a:br>
              <a:rPr lang="en-US" altLang="zh-CN" sz="1800" dirty="0">
                <a:sym typeface="Symbol" panose="05050102010706020507" pitchFamily="18" charset="2"/>
              </a:rPr>
            </a:br>
            <a:endParaRPr lang="en-US" altLang="zh-CN" sz="1800" dirty="0">
              <a:sym typeface="Symbol" panose="05050102010706020507" pitchFamily="18" charset="2"/>
            </a:endParaRPr>
          </a:p>
          <a:p>
            <a:pPr lvl="1"/>
            <a:endParaRPr lang="en-US" altLang="zh-CN" sz="1800" dirty="0">
              <a:sym typeface="Symbol" panose="05050102010706020507" pitchFamily="18" charset="2"/>
            </a:endParaRPr>
          </a:p>
          <a:p>
            <a:pPr lvl="1"/>
            <a:r>
              <a:rPr lang="en-US" altLang="zh-CN" sz="1800" dirty="0">
                <a:sym typeface="Symbol" panose="05050102010706020507" pitchFamily="18" charset="2"/>
              </a:rPr>
              <a:t>p</a:t>
            </a:r>
            <a:r>
              <a:rPr lang="zh-CN" altLang="en-US" sz="1800" dirty="0">
                <a:sym typeface="Symbol" panose="05050102010706020507" pitchFamily="18" charset="2"/>
              </a:rPr>
              <a:t>是命题演算中的公式（</a:t>
            </a:r>
            <a:r>
              <a:rPr lang="en-US" altLang="zh-CN" sz="1800" dirty="0">
                <a:sym typeface="Symbol" panose="05050102010706020507" pitchFamily="18" charset="2"/>
              </a:rPr>
              <a:t> formula in propositional calculus </a:t>
            </a:r>
            <a:r>
              <a:rPr lang="zh-CN" altLang="en-US" sz="1800" dirty="0">
                <a:sym typeface="Symbol" panose="05050102010706020507" pitchFamily="18" charset="2"/>
              </a:rPr>
              <a:t>）</a:t>
            </a:r>
            <a:endParaRPr lang="en-US" altLang="zh-CN" sz="1800" dirty="0">
              <a:sym typeface="Symbol" panose="05050102010706020507" pitchFamily="18" charset="2"/>
            </a:endParaRPr>
          </a:p>
          <a:p>
            <a:pPr lvl="2"/>
            <a:r>
              <a:rPr lang="zh-CN" altLang="en-US" sz="1600" dirty="0">
                <a:sym typeface="Symbol" panose="05050102010706020507" pitchFamily="18" charset="2"/>
              </a:rPr>
              <a:t>使用逻辑连接词</a:t>
            </a:r>
            <a:r>
              <a:rPr lang="en-US" altLang="zh-CN" sz="1600" dirty="0">
                <a:solidFill>
                  <a:srgbClr val="00B0F0"/>
                </a:solidFill>
                <a:sym typeface="Symbol" panose="05050102010706020507" pitchFamily="18" charset="2"/>
              </a:rPr>
              <a:t></a:t>
            </a:r>
            <a:r>
              <a:rPr lang="en-US" altLang="zh-CN" sz="1600" dirty="0">
                <a:sym typeface="Symbol" panose="05050102010706020507" pitchFamily="18" charset="2"/>
              </a:rPr>
              <a:t> (</a:t>
            </a:r>
            <a:r>
              <a:rPr lang="en-US" altLang="zh-CN" sz="1600" b="1" dirty="0">
                <a:sym typeface="Symbol" panose="05050102010706020507" pitchFamily="18" charset="2"/>
              </a:rPr>
              <a:t>and</a:t>
            </a:r>
            <a:r>
              <a:rPr lang="en-US" altLang="zh-CN" sz="1600" dirty="0">
                <a:sym typeface="Symbol" panose="05050102010706020507" pitchFamily="18" charset="2"/>
              </a:rPr>
              <a:t>), </a:t>
            </a:r>
            <a:r>
              <a:rPr lang="en-US" altLang="zh-CN" sz="1600" dirty="0">
                <a:solidFill>
                  <a:srgbClr val="00B0F0"/>
                </a:solidFill>
                <a:sym typeface="Symbol" panose="05050102010706020507" pitchFamily="18" charset="2"/>
              </a:rPr>
              <a:t></a:t>
            </a:r>
            <a:r>
              <a:rPr lang="en-US" altLang="zh-CN" sz="1600" dirty="0">
                <a:sym typeface="Symbol" panose="05050102010706020507" pitchFamily="18" charset="2"/>
              </a:rPr>
              <a:t> (</a:t>
            </a:r>
            <a:r>
              <a:rPr lang="en-US" altLang="zh-CN" sz="1600" b="1" dirty="0">
                <a:sym typeface="Symbol" panose="05050102010706020507" pitchFamily="18" charset="2"/>
              </a:rPr>
              <a:t>or</a:t>
            </a:r>
            <a:r>
              <a:rPr lang="en-US" altLang="zh-CN" sz="1600" dirty="0">
                <a:sym typeface="Symbol" panose="05050102010706020507" pitchFamily="18" charset="2"/>
              </a:rPr>
              <a:t>), </a:t>
            </a:r>
            <a:r>
              <a:rPr lang="en-US" altLang="zh-CN" sz="1600" dirty="0">
                <a:solidFill>
                  <a:srgbClr val="00B0F0"/>
                </a:solidFill>
                <a:sym typeface="Symbol" panose="05050102010706020507" pitchFamily="18" charset="2"/>
              </a:rPr>
              <a:t></a:t>
            </a:r>
            <a:r>
              <a:rPr lang="en-US" altLang="zh-CN" sz="1600" dirty="0">
                <a:sym typeface="Symbol" panose="05050102010706020507" pitchFamily="18" charset="2"/>
              </a:rPr>
              <a:t> (</a:t>
            </a:r>
            <a:r>
              <a:rPr lang="en-US" altLang="zh-CN" sz="1600" b="1" dirty="0">
                <a:sym typeface="Symbol" panose="05050102010706020507" pitchFamily="18" charset="2"/>
              </a:rPr>
              <a:t>not</a:t>
            </a:r>
            <a:r>
              <a:rPr lang="en-US" altLang="zh-CN" sz="1600" dirty="0">
                <a:sym typeface="Symbol" panose="05050102010706020507" pitchFamily="18" charset="2"/>
              </a:rPr>
              <a:t>)</a:t>
            </a:r>
          </a:p>
          <a:p>
            <a:pPr lvl="2"/>
            <a:r>
              <a:rPr lang="zh-CN" altLang="en-US" sz="1600" dirty="0">
                <a:sym typeface="Symbol" panose="05050102010706020507" pitchFamily="18" charset="2"/>
              </a:rPr>
              <a:t>将若干项（</a:t>
            </a:r>
            <a:r>
              <a:rPr lang="en-US" altLang="zh-CN" sz="1600" dirty="0">
                <a:sym typeface="Symbol" panose="05050102010706020507" pitchFamily="18" charset="2"/>
              </a:rPr>
              <a:t>Term</a:t>
            </a:r>
            <a:r>
              <a:rPr lang="zh-CN" altLang="en-US" sz="1600" dirty="0">
                <a:sym typeface="Symbol" panose="05050102010706020507" pitchFamily="18" charset="2"/>
              </a:rPr>
              <a:t>）组合在一起</a:t>
            </a:r>
            <a:endParaRPr lang="en-US" altLang="zh-CN" sz="1600" dirty="0">
              <a:sym typeface="Symbol" panose="05050102010706020507" pitchFamily="18" charset="2"/>
            </a:endParaRPr>
          </a:p>
          <a:p>
            <a:pPr lvl="2"/>
            <a:r>
              <a:rPr lang="zh-CN" altLang="en-US" sz="1600" dirty="0">
                <a:sym typeface="Symbol" panose="05050102010706020507" pitchFamily="18" charset="2"/>
              </a:rPr>
              <a:t>每一项（</a:t>
            </a:r>
            <a:r>
              <a:rPr lang="en-US" altLang="zh-CN" sz="1600" dirty="0">
                <a:sym typeface="Symbol" panose="05050102010706020507" pitchFamily="18" charset="2"/>
              </a:rPr>
              <a:t>Term</a:t>
            </a:r>
            <a:r>
              <a:rPr lang="zh-CN" altLang="en-US" sz="1600" dirty="0">
                <a:sym typeface="Symbol" panose="05050102010706020507" pitchFamily="18" charset="2"/>
              </a:rPr>
              <a:t>）具有如下形式</a:t>
            </a:r>
            <a:endParaRPr lang="en-US" altLang="zh-CN" sz="1600" dirty="0">
              <a:sym typeface="Symbol" panose="05050102010706020507" pitchFamily="18" charset="2"/>
            </a:endParaRPr>
          </a:p>
          <a:p>
            <a:pPr lvl="1">
              <a:lnSpc>
                <a:spcPct val="110000"/>
              </a:lnSpc>
              <a:buFont typeface="Monotype Sorts"/>
              <a:buNone/>
            </a:pPr>
            <a:r>
              <a:rPr lang="en-US" altLang="zh-CN" sz="1800" dirty="0">
                <a:sym typeface="Symbol" panose="05050102010706020507" pitchFamily="18" charset="2"/>
              </a:rPr>
              <a:t>	         	</a:t>
            </a:r>
            <a:r>
              <a:rPr lang="en-US" altLang="zh-CN" sz="1800" dirty="0">
                <a:solidFill>
                  <a:srgbClr val="00B0F0"/>
                </a:solidFill>
                <a:sym typeface="Symbol" panose="05050102010706020507" pitchFamily="18" charset="2"/>
              </a:rPr>
              <a:t>&lt;attribute&gt;  </a:t>
            </a:r>
            <a:r>
              <a:rPr lang="en-US" altLang="zh-CN" sz="1800" i="1" dirty="0">
                <a:solidFill>
                  <a:srgbClr val="00B0F0"/>
                </a:solidFill>
                <a:sym typeface="Symbol" panose="05050102010706020507" pitchFamily="18" charset="2"/>
              </a:rPr>
              <a:t>op</a:t>
            </a:r>
            <a:r>
              <a:rPr lang="en-US" altLang="zh-CN" sz="1800" dirty="0">
                <a:solidFill>
                  <a:srgbClr val="00B0F0"/>
                </a:solidFill>
                <a:sym typeface="Symbol" panose="05050102010706020507" pitchFamily="18" charset="2"/>
              </a:rPr>
              <a:t>	&lt;attribute&gt; </a:t>
            </a:r>
          </a:p>
          <a:p>
            <a:pPr lvl="1">
              <a:lnSpc>
                <a:spcPct val="110000"/>
              </a:lnSpc>
              <a:buFont typeface="Monotype Sorts"/>
              <a:buNone/>
            </a:pPr>
            <a:r>
              <a:rPr lang="en-US" altLang="zh-CN" sz="1800" dirty="0">
                <a:sym typeface="Symbol" panose="05050102010706020507" pitchFamily="18" charset="2"/>
              </a:rPr>
              <a:t>                    </a:t>
            </a:r>
            <a:r>
              <a:rPr lang="en-US" altLang="zh-CN" sz="1800" dirty="0">
                <a:solidFill>
                  <a:srgbClr val="00B0F0"/>
                </a:solidFill>
                <a:sym typeface="Symbol" panose="05050102010706020507" pitchFamily="18" charset="2"/>
              </a:rPr>
              <a:t>&lt;attribute&gt;  </a:t>
            </a:r>
            <a:r>
              <a:rPr lang="en-US" altLang="zh-CN" sz="1800" i="1" dirty="0">
                <a:solidFill>
                  <a:srgbClr val="00B0F0"/>
                </a:solidFill>
                <a:sym typeface="Symbol" panose="05050102010706020507" pitchFamily="18" charset="2"/>
              </a:rPr>
              <a:t>op</a:t>
            </a:r>
            <a:r>
              <a:rPr lang="en-US" altLang="zh-CN" sz="1800" dirty="0">
                <a:solidFill>
                  <a:srgbClr val="00B0F0"/>
                </a:solidFill>
                <a:sym typeface="Symbol" panose="05050102010706020507" pitchFamily="18" charset="2"/>
              </a:rPr>
              <a:t>	&lt;constant&gt;</a:t>
            </a:r>
          </a:p>
          <a:p>
            <a:pPr lvl="2"/>
            <a:r>
              <a:rPr lang="en-US" altLang="zh-CN" sz="1600" dirty="0">
                <a:sym typeface="Symbol" panose="05050102010706020507" pitchFamily="18" charset="2"/>
              </a:rPr>
              <a:t>op</a:t>
            </a:r>
            <a:r>
              <a:rPr lang="zh-CN" altLang="en-US" sz="1600" dirty="0">
                <a:sym typeface="Symbol" panose="05050102010706020507" pitchFamily="18" charset="2"/>
              </a:rPr>
              <a:t>可以是：</a:t>
            </a:r>
            <a:r>
              <a:rPr lang="en-US" altLang="zh-CN" sz="1600" dirty="0">
                <a:sym typeface="Symbol" panose="05050102010706020507" pitchFamily="18" charset="2"/>
              </a:rPr>
              <a:t>=, , &gt;, . &lt;. </a:t>
            </a:r>
            <a:br>
              <a:rPr lang="en-US" altLang="zh-CN" sz="1600" dirty="0">
                <a:sym typeface="Symbol" panose="05050102010706020507" pitchFamily="18" charset="2"/>
              </a:rPr>
            </a:br>
            <a:endParaRPr lang="en-US" altLang="zh-CN" sz="1600" dirty="0">
              <a:sym typeface="Symbol" panose="05050102010706020507" pitchFamily="18" charset="2"/>
            </a:endParaRPr>
          </a:p>
        </p:txBody>
      </p:sp>
      <p:pic>
        <p:nvPicPr>
          <p:cNvPr id="5" name="图片 4">
            <a:extLst>
              <a:ext uri="{FF2B5EF4-FFF2-40B4-BE49-F238E27FC236}">
                <a16:creationId xmlns:a16="http://schemas.microsoft.com/office/drawing/2014/main" id="{E2B6FD08-77C1-427F-A928-39573F03D1B8}"/>
              </a:ext>
            </a:extLst>
          </p:cNvPr>
          <p:cNvPicPr>
            <a:picLocks noChangeAspect="1"/>
          </p:cNvPicPr>
          <p:nvPr/>
        </p:nvPicPr>
        <p:blipFill>
          <a:blip r:embed="rId3"/>
          <a:stretch>
            <a:fillRect/>
          </a:stretch>
        </p:blipFill>
        <p:spPr>
          <a:xfrm>
            <a:off x="8623705" y="1740022"/>
            <a:ext cx="2053504" cy="22855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FF542D44-A83C-4471-BD96-6EC6E0C70E5B}"/>
              </a:ext>
            </a:extLst>
          </p:cNvPr>
          <p:cNvSpPr>
            <a:spLocks noGrp="1" noChangeArrowheads="1"/>
          </p:cNvSpPr>
          <p:nvPr>
            <p:ph type="title"/>
          </p:nvPr>
        </p:nvSpPr>
        <p:spPr/>
        <p:txBody>
          <a:bodyPr>
            <a:normAutofit/>
          </a:bodyPr>
          <a:lstStyle/>
          <a:p>
            <a:r>
              <a:rPr lang="en-US" altLang="zh-CN" sz="3600"/>
              <a:t>Extended Relational-Algebra-Operations</a:t>
            </a:r>
          </a:p>
        </p:txBody>
      </p:sp>
      <p:sp>
        <p:nvSpPr>
          <p:cNvPr id="1028" name="Rectangle 3">
            <a:extLst>
              <a:ext uri="{FF2B5EF4-FFF2-40B4-BE49-F238E27FC236}">
                <a16:creationId xmlns:a16="http://schemas.microsoft.com/office/drawing/2014/main" id="{B0359F73-4C21-46E7-BB06-DD06D46185E9}"/>
              </a:ext>
            </a:extLst>
          </p:cNvPr>
          <p:cNvSpPr>
            <a:spLocks noGrp="1" noChangeArrowheads="1"/>
          </p:cNvSpPr>
          <p:nvPr>
            <p:ph type="body" idx="4294967295"/>
          </p:nvPr>
        </p:nvSpPr>
        <p:spPr>
          <a:xfrm>
            <a:off x="1104900" y="1636800"/>
            <a:ext cx="9980682" cy="4752975"/>
          </a:xfrm>
        </p:spPr>
        <p:txBody>
          <a:bodyPr/>
          <a:lstStyle/>
          <a:p>
            <a:r>
              <a:rPr lang="zh-CN" altLang="en-US" sz="2800" dirty="0">
                <a:solidFill>
                  <a:srgbClr val="FF0000"/>
                </a:solidFill>
              </a:rPr>
              <a:t>聚合操作（</a:t>
            </a:r>
            <a:r>
              <a:rPr lang="en-US" altLang="zh-CN" sz="2800" dirty="0">
                <a:solidFill>
                  <a:srgbClr val="FF0000"/>
                </a:solidFill>
              </a:rPr>
              <a:t>Aggregation Operation</a:t>
            </a:r>
            <a:r>
              <a:rPr lang="zh-CN" altLang="en-US" sz="2800" dirty="0">
                <a:solidFill>
                  <a:srgbClr val="FF0000"/>
                </a:solidFill>
              </a:rPr>
              <a:t>）</a:t>
            </a:r>
            <a:endParaRPr lang="en-US" altLang="zh-CN" sz="2800" dirty="0">
              <a:solidFill>
                <a:srgbClr val="FF0000"/>
              </a:solidFill>
            </a:endParaRPr>
          </a:p>
          <a:p>
            <a:pPr lvl="1"/>
            <a:r>
              <a:rPr lang="en-US" altLang="zh-CN" sz="2000" b="1" dirty="0">
                <a:solidFill>
                  <a:schemeClr val="tx2"/>
                </a:solidFill>
              </a:rPr>
              <a:t>Aggregate operation</a:t>
            </a:r>
            <a:r>
              <a:rPr lang="en-US" altLang="zh-CN" sz="2000" dirty="0"/>
              <a:t> in relational algebra </a:t>
            </a:r>
          </a:p>
          <a:p>
            <a:pPr lvl="1">
              <a:buFont typeface="Monotype Sorts"/>
              <a:buNone/>
            </a:pPr>
            <a:r>
              <a:rPr lang="en-US" altLang="zh-CN" sz="2000" dirty="0"/>
              <a:t>		</a:t>
            </a:r>
          </a:p>
          <a:p>
            <a:pPr lvl="2">
              <a:buFont typeface="Wingdings" panose="05000000000000000000" pitchFamily="2" charset="2"/>
              <a:buNone/>
            </a:pPr>
            <a:r>
              <a:rPr lang="en-US" altLang="zh-CN" sz="1600" dirty="0"/>
              <a:t>	</a:t>
            </a:r>
            <a:br>
              <a:rPr lang="en-US" altLang="zh-CN" sz="1600" dirty="0"/>
            </a:br>
            <a:endParaRPr lang="en-US" altLang="zh-CN" sz="1600" dirty="0"/>
          </a:p>
          <a:p>
            <a:pPr lvl="2"/>
            <a:r>
              <a:rPr lang="en-US" altLang="zh-CN" sz="2000" dirty="0"/>
              <a:t>E is any relational-algebra expression</a:t>
            </a:r>
          </a:p>
          <a:p>
            <a:pPr lvl="2"/>
            <a:r>
              <a:rPr lang="en-US" altLang="zh-CN" sz="2000" i="1" dirty="0"/>
              <a:t>G</a:t>
            </a:r>
            <a:r>
              <a:rPr lang="en-US" altLang="zh-CN" sz="2000" i="1" baseline="-25000" dirty="0"/>
              <a:t>1</a:t>
            </a:r>
            <a:r>
              <a:rPr lang="en-US" altLang="zh-CN" sz="2000" dirty="0"/>
              <a:t>, </a:t>
            </a:r>
            <a:r>
              <a:rPr lang="en-US" altLang="zh-CN" sz="2000" i="1" dirty="0"/>
              <a:t>G</a:t>
            </a:r>
            <a:r>
              <a:rPr lang="en-US" altLang="zh-CN" sz="2000" i="1" baseline="-25000" dirty="0"/>
              <a:t>2</a:t>
            </a:r>
            <a:r>
              <a:rPr lang="en-US" altLang="zh-CN" sz="2000" dirty="0"/>
              <a:t> …, </a:t>
            </a:r>
            <a:r>
              <a:rPr lang="en-US" altLang="zh-CN" sz="2000" i="1" dirty="0" err="1"/>
              <a:t>G</a:t>
            </a:r>
            <a:r>
              <a:rPr lang="en-US" altLang="zh-CN" sz="2000" i="1" baseline="-25000" dirty="0" err="1"/>
              <a:t>n</a:t>
            </a:r>
            <a:r>
              <a:rPr lang="en-US" altLang="zh-CN" sz="2000" dirty="0"/>
              <a:t> is a list of attributes on which to group (can be empty)</a:t>
            </a:r>
          </a:p>
          <a:p>
            <a:pPr lvl="2"/>
            <a:r>
              <a:rPr lang="en-US" altLang="zh-CN" sz="2000" dirty="0"/>
              <a:t>Each </a:t>
            </a:r>
            <a:r>
              <a:rPr lang="en-US" altLang="zh-CN" sz="2000" i="1" dirty="0"/>
              <a:t>F</a:t>
            </a:r>
            <a:r>
              <a:rPr lang="en-US" altLang="zh-CN" sz="2000" i="1" baseline="-25000" dirty="0"/>
              <a:t>i</a:t>
            </a:r>
            <a:r>
              <a:rPr lang="en-US" altLang="zh-CN" sz="2000" i="1" dirty="0"/>
              <a:t> </a:t>
            </a:r>
            <a:r>
              <a:rPr lang="en-US" altLang="zh-CN" sz="2000" dirty="0"/>
              <a:t>is an aggregate function</a:t>
            </a:r>
            <a:endParaRPr lang="en-US" altLang="zh-CN" sz="2000" i="1" dirty="0"/>
          </a:p>
          <a:p>
            <a:pPr lvl="2"/>
            <a:r>
              <a:rPr lang="en-US" altLang="zh-CN" sz="2000" dirty="0"/>
              <a:t>Each </a:t>
            </a:r>
            <a:r>
              <a:rPr lang="en-US" altLang="zh-CN" sz="2000" i="1" dirty="0"/>
              <a:t>A</a:t>
            </a:r>
            <a:r>
              <a:rPr lang="en-US" altLang="zh-CN" sz="2000" i="1" baseline="-25000" dirty="0"/>
              <a:t>i</a:t>
            </a:r>
            <a:r>
              <a:rPr lang="en-US" altLang="zh-CN" sz="2000" i="1" dirty="0"/>
              <a:t> </a:t>
            </a:r>
            <a:r>
              <a:rPr lang="en-US" altLang="zh-CN" sz="2000" dirty="0"/>
              <a:t>is an attribute name</a:t>
            </a:r>
          </a:p>
          <a:p>
            <a:pPr lvl="1"/>
            <a:endParaRPr lang="en-US" altLang="zh-CN" sz="2000" dirty="0"/>
          </a:p>
          <a:p>
            <a:pPr lvl="1"/>
            <a:r>
              <a:rPr lang="en-US" altLang="zh-CN" sz="2000" dirty="0"/>
              <a:t>Note: </a:t>
            </a:r>
            <a:r>
              <a:rPr lang="en-US" altLang="zh-CN" sz="2000" dirty="0">
                <a:sym typeface="Symbol" panose="05050102010706020507" pitchFamily="18" charset="2"/>
              </a:rPr>
              <a:t>Some books/articles use  instead of      (Calling graphic G)</a:t>
            </a:r>
          </a:p>
        </p:txBody>
      </p:sp>
      <p:graphicFrame>
        <p:nvGraphicFramePr>
          <p:cNvPr id="1026" name="Object 4">
            <a:extLst>
              <a:ext uri="{FF2B5EF4-FFF2-40B4-BE49-F238E27FC236}">
                <a16:creationId xmlns:a16="http://schemas.microsoft.com/office/drawing/2014/main" id="{D64D47B6-1B62-4D0C-9C9A-48BC6FDD594E}"/>
              </a:ext>
            </a:extLst>
          </p:cNvPr>
          <p:cNvGraphicFramePr>
            <a:graphicFrameLocks noChangeAspect="1"/>
          </p:cNvGraphicFramePr>
          <p:nvPr>
            <p:extLst>
              <p:ext uri="{D42A27DB-BD31-4B8C-83A1-F6EECF244321}">
                <p14:modId xmlns:p14="http://schemas.microsoft.com/office/powerpoint/2010/main" val="2087639153"/>
              </p:ext>
            </p:extLst>
          </p:nvPr>
        </p:nvGraphicFramePr>
        <p:xfrm>
          <a:off x="3574133" y="2536462"/>
          <a:ext cx="3937000" cy="493713"/>
        </p:xfrm>
        <a:graphic>
          <a:graphicData uri="http://schemas.openxmlformats.org/presentationml/2006/ole">
            <mc:AlternateContent xmlns:mc="http://schemas.openxmlformats.org/markup-compatibility/2006">
              <mc:Choice xmlns:v="urn:schemas-microsoft-com:vml" Requires="v">
                <p:oleObj spid="_x0000_s1117" name="Equation" r:id="rId4" imgW="1930320" imgH="241200" progId="Equation.3">
                  <p:embed/>
                </p:oleObj>
              </mc:Choice>
              <mc:Fallback>
                <p:oleObj name="Equation" r:id="rId4" imgW="1930320" imgH="241200" progId="Equation.3">
                  <p:embed/>
                  <p:pic>
                    <p:nvPicPr>
                      <p:cNvPr id="1026" name="Object 4">
                        <a:extLst>
                          <a:ext uri="{FF2B5EF4-FFF2-40B4-BE49-F238E27FC236}">
                            <a16:creationId xmlns:a16="http://schemas.microsoft.com/office/drawing/2014/main" id="{D64D47B6-1B62-4D0C-9C9A-48BC6FDD59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4133" y="2536462"/>
                        <a:ext cx="3937000"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9" name="Picture 6" descr="CalG">
            <a:extLst>
              <a:ext uri="{FF2B5EF4-FFF2-40B4-BE49-F238E27FC236}">
                <a16:creationId xmlns:a16="http://schemas.microsoft.com/office/drawing/2014/main" id="{8D74B86F-C8BC-48A8-A01C-671A7FF177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r="88988"/>
          <a:stretch>
            <a:fillRect/>
          </a:stretch>
        </p:blipFill>
        <p:spPr bwMode="auto">
          <a:xfrm>
            <a:off x="4731639" y="2536462"/>
            <a:ext cx="3365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CalG">
            <a:extLst>
              <a:ext uri="{FF2B5EF4-FFF2-40B4-BE49-F238E27FC236}">
                <a16:creationId xmlns:a16="http://schemas.microsoft.com/office/drawing/2014/main" id="{2DC22E04-887F-4810-8F69-14A4DCD669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r="88988"/>
          <a:stretch>
            <a:fillRect/>
          </a:stretch>
        </p:blipFill>
        <p:spPr bwMode="auto">
          <a:xfrm>
            <a:off x="7038800" y="4893301"/>
            <a:ext cx="3365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A489D6E2-48B1-4ABD-A61B-2FC317F8FA86}"/>
              </a:ext>
            </a:extLst>
          </p:cNvPr>
          <p:cNvSpPr>
            <a:spLocks noGrp="1" noChangeArrowheads="1"/>
          </p:cNvSpPr>
          <p:nvPr>
            <p:ph type="title"/>
          </p:nvPr>
        </p:nvSpPr>
        <p:spPr/>
        <p:txBody>
          <a:bodyPr>
            <a:normAutofit/>
          </a:bodyPr>
          <a:lstStyle/>
          <a:p>
            <a:r>
              <a:rPr lang="en-US" altLang="zh-CN" sz="3600"/>
              <a:t>Extended Relational-Algebra-Operations</a:t>
            </a:r>
          </a:p>
        </p:txBody>
      </p:sp>
      <p:sp>
        <p:nvSpPr>
          <p:cNvPr id="2052" name="Rectangle 3">
            <a:extLst>
              <a:ext uri="{FF2B5EF4-FFF2-40B4-BE49-F238E27FC236}">
                <a16:creationId xmlns:a16="http://schemas.microsoft.com/office/drawing/2014/main" id="{08EBA95B-5C3D-47E2-8B92-1E37FFB086EE}"/>
              </a:ext>
            </a:extLst>
          </p:cNvPr>
          <p:cNvSpPr>
            <a:spLocks noGrp="1" noChangeArrowheads="1"/>
          </p:cNvSpPr>
          <p:nvPr>
            <p:ph type="body" idx="4294967295"/>
          </p:nvPr>
        </p:nvSpPr>
        <p:spPr>
          <a:xfrm>
            <a:off x="1104899" y="1555357"/>
            <a:ext cx="10195071" cy="4842808"/>
          </a:xfrm>
        </p:spPr>
        <p:txBody>
          <a:bodyPr/>
          <a:lstStyle/>
          <a:p>
            <a:r>
              <a:rPr lang="en-US" altLang="zh-CN" sz="2800" dirty="0">
                <a:solidFill>
                  <a:srgbClr val="FF0000"/>
                </a:solidFill>
              </a:rPr>
              <a:t>Aggregation Operation</a:t>
            </a:r>
          </a:p>
          <a:p>
            <a:pPr lvl="1"/>
            <a:r>
              <a:rPr lang="zh-CN" altLang="zh-CN" sz="2000" b="1" dirty="0"/>
              <a:t>运算的含义如下</a:t>
            </a:r>
            <a:r>
              <a:rPr lang="zh-CN" altLang="zh-CN" sz="2000" dirty="0"/>
              <a:t>：</a:t>
            </a:r>
          </a:p>
          <a:p>
            <a:pPr lvl="2"/>
            <a:r>
              <a:rPr lang="zh-CN" altLang="zh-CN" sz="1800" dirty="0"/>
              <a:t>表达式</a:t>
            </a:r>
            <a:r>
              <a:rPr lang="en-US" altLang="zh-CN" sz="1800" dirty="0"/>
              <a:t>E </a:t>
            </a:r>
            <a:r>
              <a:rPr lang="zh-CN" altLang="zh-CN" sz="1800" dirty="0"/>
              <a:t>的结果中元组以如下方式被分成若干组：</a:t>
            </a:r>
          </a:p>
          <a:p>
            <a:pPr lvl="3"/>
            <a:r>
              <a:rPr lang="zh-CN" altLang="zh-CN" sz="1800" dirty="0"/>
              <a:t>同一组中所有元组在</a:t>
            </a:r>
            <a:r>
              <a:rPr lang="en-US" altLang="zh-CN" sz="1800" dirty="0"/>
              <a:t>G</a:t>
            </a:r>
            <a:r>
              <a:rPr lang="en-US" altLang="zh-CN" sz="1800" baseline="-25000" dirty="0"/>
              <a:t>1</a:t>
            </a:r>
            <a:r>
              <a:rPr lang="zh-CN" altLang="zh-CN" sz="1800" dirty="0"/>
              <a:t>，</a:t>
            </a:r>
            <a:r>
              <a:rPr lang="en-US" altLang="zh-CN" sz="1800" dirty="0"/>
              <a:t> G</a:t>
            </a:r>
            <a:r>
              <a:rPr lang="en-US" altLang="zh-CN" sz="1800" baseline="-25000" dirty="0"/>
              <a:t>2</a:t>
            </a:r>
            <a:r>
              <a:rPr lang="en-US" altLang="zh-CN" sz="1800" dirty="0"/>
              <a:t> </a:t>
            </a:r>
            <a:r>
              <a:rPr lang="zh-CN" altLang="zh-CN" sz="1800" dirty="0"/>
              <a:t>，</a:t>
            </a:r>
            <a:r>
              <a:rPr lang="en-US" altLang="zh-CN" sz="1800" dirty="0"/>
              <a:t> …</a:t>
            </a:r>
            <a:r>
              <a:rPr lang="zh-CN" altLang="zh-CN" sz="1800" dirty="0"/>
              <a:t>，</a:t>
            </a:r>
            <a:r>
              <a:rPr lang="en-US" altLang="zh-CN" sz="1800" dirty="0" err="1"/>
              <a:t>G</a:t>
            </a:r>
            <a:r>
              <a:rPr lang="en-US" altLang="zh-CN" sz="1800" baseline="-25000" dirty="0" err="1"/>
              <a:t>n</a:t>
            </a:r>
            <a:r>
              <a:rPr lang="zh-CN" altLang="zh-CN" sz="1800" dirty="0"/>
              <a:t>上的值相同。</a:t>
            </a:r>
          </a:p>
          <a:p>
            <a:pPr lvl="3"/>
            <a:r>
              <a:rPr lang="zh-CN" altLang="zh-CN" sz="1800" dirty="0"/>
              <a:t>不同组中元组在</a:t>
            </a:r>
            <a:r>
              <a:rPr lang="en-US" altLang="zh-CN" sz="1800" dirty="0"/>
              <a:t>G</a:t>
            </a:r>
            <a:r>
              <a:rPr lang="en-US" altLang="zh-CN" sz="1800" baseline="-25000" dirty="0"/>
              <a:t>1</a:t>
            </a:r>
            <a:r>
              <a:rPr lang="zh-CN" altLang="zh-CN" sz="1800" dirty="0"/>
              <a:t>，</a:t>
            </a:r>
            <a:r>
              <a:rPr lang="en-US" altLang="zh-CN" sz="1800" dirty="0"/>
              <a:t> G</a:t>
            </a:r>
            <a:r>
              <a:rPr lang="en-US" altLang="zh-CN" sz="1800" baseline="-25000" dirty="0"/>
              <a:t>2</a:t>
            </a:r>
            <a:r>
              <a:rPr lang="en-US" altLang="zh-CN" sz="1800" dirty="0"/>
              <a:t> </a:t>
            </a:r>
            <a:r>
              <a:rPr lang="zh-CN" altLang="zh-CN" sz="1800" dirty="0"/>
              <a:t>，</a:t>
            </a:r>
            <a:r>
              <a:rPr lang="en-US" altLang="zh-CN" sz="1800" dirty="0"/>
              <a:t> …</a:t>
            </a:r>
            <a:r>
              <a:rPr lang="zh-CN" altLang="zh-CN" sz="1800" dirty="0"/>
              <a:t>，</a:t>
            </a:r>
            <a:r>
              <a:rPr lang="en-US" altLang="zh-CN" sz="1800" dirty="0" err="1"/>
              <a:t>G</a:t>
            </a:r>
            <a:r>
              <a:rPr lang="en-US" altLang="zh-CN" sz="1800" baseline="-25000" dirty="0" err="1"/>
              <a:t>n</a:t>
            </a:r>
            <a:r>
              <a:rPr lang="zh-CN" altLang="zh-CN" sz="1800" dirty="0"/>
              <a:t>上的值不同</a:t>
            </a:r>
          </a:p>
          <a:p>
            <a:pPr lvl="3"/>
            <a:r>
              <a:rPr lang="zh-CN" altLang="zh-CN" sz="1800" dirty="0">
                <a:solidFill>
                  <a:srgbClr val="FF0000"/>
                </a:solidFill>
              </a:rPr>
              <a:t>各组可以用属性</a:t>
            </a:r>
            <a:r>
              <a:rPr lang="en-US" altLang="zh-CN" sz="1800" dirty="0">
                <a:solidFill>
                  <a:srgbClr val="FF0000"/>
                </a:solidFill>
              </a:rPr>
              <a:t>G</a:t>
            </a:r>
            <a:r>
              <a:rPr lang="en-US" altLang="zh-CN" sz="1800" baseline="-25000" dirty="0">
                <a:solidFill>
                  <a:srgbClr val="FF0000"/>
                </a:solidFill>
              </a:rPr>
              <a:t>1</a:t>
            </a:r>
            <a:r>
              <a:rPr lang="zh-CN" altLang="zh-CN" sz="1800" dirty="0">
                <a:solidFill>
                  <a:srgbClr val="FF0000"/>
                </a:solidFill>
              </a:rPr>
              <a:t>，</a:t>
            </a:r>
            <a:r>
              <a:rPr lang="en-US" altLang="zh-CN" sz="1800" dirty="0">
                <a:solidFill>
                  <a:srgbClr val="FF0000"/>
                </a:solidFill>
              </a:rPr>
              <a:t> G</a:t>
            </a:r>
            <a:r>
              <a:rPr lang="en-US" altLang="zh-CN" sz="1800" baseline="-25000" dirty="0">
                <a:solidFill>
                  <a:srgbClr val="FF0000"/>
                </a:solidFill>
              </a:rPr>
              <a:t>2</a:t>
            </a:r>
            <a:r>
              <a:rPr lang="en-US" altLang="zh-CN" sz="1800" dirty="0">
                <a:solidFill>
                  <a:srgbClr val="FF0000"/>
                </a:solidFill>
              </a:rPr>
              <a:t> </a:t>
            </a:r>
            <a:r>
              <a:rPr lang="zh-CN" altLang="zh-CN" sz="1800" dirty="0">
                <a:solidFill>
                  <a:srgbClr val="FF0000"/>
                </a:solidFill>
              </a:rPr>
              <a:t>，</a:t>
            </a:r>
            <a:r>
              <a:rPr lang="en-US" altLang="zh-CN" sz="1800" dirty="0">
                <a:solidFill>
                  <a:srgbClr val="FF0000"/>
                </a:solidFill>
              </a:rPr>
              <a:t> …</a:t>
            </a:r>
            <a:r>
              <a:rPr lang="zh-CN" altLang="zh-CN" sz="1800" dirty="0">
                <a:solidFill>
                  <a:srgbClr val="FF0000"/>
                </a:solidFill>
              </a:rPr>
              <a:t>，</a:t>
            </a:r>
            <a:r>
              <a:rPr lang="en-US" altLang="zh-CN" sz="1800" dirty="0" err="1">
                <a:solidFill>
                  <a:srgbClr val="FF0000"/>
                </a:solidFill>
              </a:rPr>
              <a:t>G</a:t>
            </a:r>
            <a:r>
              <a:rPr lang="en-US" altLang="zh-CN" sz="1800" baseline="-25000" dirty="0" err="1">
                <a:solidFill>
                  <a:srgbClr val="FF0000"/>
                </a:solidFill>
              </a:rPr>
              <a:t>n</a:t>
            </a:r>
            <a:r>
              <a:rPr lang="zh-CN" altLang="zh-CN" sz="1800" dirty="0">
                <a:solidFill>
                  <a:srgbClr val="FF0000"/>
                </a:solidFill>
              </a:rPr>
              <a:t>上的值来唯一标识</a:t>
            </a:r>
            <a:endParaRPr lang="zh-CN" altLang="zh-CN" sz="1800" dirty="0"/>
          </a:p>
          <a:p>
            <a:pPr lvl="2"/>
            <a:endParaRPr lang="en-US" altLang="zh-CN" sz="1800" dirty="0"/>
          </a:p>
          <a:p>
            <a:pPr lvl="2"/>
            <a:r>
              <a:rPr lang="zh-CN" altLang="zh-CN" sz="1800" dirty="0"/>
              <a:t>对每个组</a:t>
            </a:r>
            <a:r>
              <a:rPr lang="en-US" altLang="zh-CN" sz="1800" dirty="0"/>
              <a:t>(g</a:t>
            </a:r>
            <a:r>
              <a:rPr lang="en-US" altLang="zh-CN" sz="1800" baseline="-25000" dirty="0"/>
              <a:t>1</a:t>
            </a:r>
            <a:r>
              <a:rPr lang="en-US" altLang="zh-CN" sz="1800" dirty="0"/>
              <a:t>, g</a:t>
            </a:r>
            <a:r>
              <a:rPr lang="en-US" altLang="zh-CN" sz="1800" baseline="-25000" dirty="0"/>
              <a:t>2</a:t>
            </a:r>
            <a:r>
              <a:rPr lang="en-US" altLang="zh-CN" sz="1800" dirty="0"/>
              <a:t>, . . . , </a:t>
            </a:r>
            <a:r>
              <a:rPr lang="en-US" altLang="zh-CN" sz="1800" dirty="0" err="1"/>
              <a:t>g</a:t>
            </a:r>
            <a:r>
              <a:rPr lang="en-US" altLang="zh-CN" sz="1800" baseline="-25000" dirty="0" err="1"/>
              <a:t>n</a:t>
            </a:r>
            <a:r>
              <a:rPr lang="en-US" altLang="zh-CN" sz="1800" dirty="0"/>
              <a:t>) </a:t>
            </a:r>
            <a:r>
              <a:rPr lang="zh-CN" altLang="zh-CN" sz="1800" dirty="0"/>
              <a:t>来说，结果中有一个元组</a:t>
            </a:r>
            <a:r>
              <a:rPr lang="en-US" altLang="zh-CN" sz="1800" dirty="0"/>
              <a:t>(g</a:t>
            </a:r>
            <a:r>
              <a:rPr lang="en-US" altLang="zh-CN" sz="1800" baseline="-25000" dirty="0"/>
              <a:t>1</a:t>
            </a:r>
            <a:r>
              <a:rPr lang="en-US" altLang="zh-CN" sz="1800" dirty="0"/>
              <a:t>, g</a:t>
            </a:r>
            <a:r>
              <a:rPr lang="en-US" altLang="zh-CN" sz="1800" baseline="-25000" dirty="0"/>
              <a:t>2</a:t>
            </a:r>
            <a:r>
              <a:rPr lang="en-US" altLang="zh-CN" sz="1800" dirty="0"/>
              <a:t>, . . . , </a:t>
            </a:r>
            <a:r>
              <a:rPr lang="en-US" altLang="zh-CN" sz="1800" dirty="0" err="1"/>
              <a:t>g</a:t>
            </a:r>
            <a:r>
              <a:rPr lang="en-US" altLang="zh-CN" sz="1800" baseline="-25000" dirty="0" err="1"/>
              <a:t>n</a:t>
            </a:r>
            <a:r>
              <a:rPr lang="en-US" altLang="zh-CN" sz="1800" dirty="0"/>
              <a:t>, a</a:t>
            </a:r>
            <a:r>
              <a:rPr lang="en-US" altLang="zh-CN" sz="1800" baseline="-25000" dirty="0"/>
              <a:t>1</a:t>
            </a:r>
            <a:r>
              <a:rPr lang="en-US" altLang="zh-CN" sz="1800" dirty="0"/>
              <a:t>, a</a:t>
            </a:r>
            <a:r>
              <a:rPr lang="en-US" altLang="zh-CN" sz="1800" baseline="-25000" dirty="0"/>
              <a:t>2</a:t>
            </a:r>
            <a:r>
              <a:rPr lang="en-US" altLang="zh-CN" sz="1800" dirty="0"/>
              <a:t>, . . . , a</a:t>
            </a:r>
            <a:r>
              <a:rPr lang="en-US" altLang="zh-CN" sz="1800" baseline="-25000" dirty="0"/>
              <a:t>m</a:t>
            </a:r>
            <a:r>
              <a:rPr lang="en-US" altLang="zh-CN" sz="1800" dirty="0"/>
              <a:t>)</a:t>
            </a:r>
            <a:r>
              <a:rPr lang="zh-CN" altLang="zh-CN" sz="1800" dirty="0"/>
              <a:t>，其中对每个</a:t>
            </a:r>
            <a:r>
              <a:rPr lang="en-US" altLang="zh-CN" sz="1800" dirty="0" err="1"/>
              <a:t>i</a:t>
            </a:r>
            <a:r>
              <a:rPr lang="zh-CN" altLang="zh-CN" sz="1800" dirty="0"/>
              <a:t>，</a:t>
            </a:r>
            <a:r>
              <a:rPr lang="en-US" altLang="zh-CN" sz="1800" dirty="0"/>
              <a:t>a</a:t>
            </a:r>
            <a:r>
              <a:rPr lang="en-US" altLang="zh-CN" sz="1800" baseline="-25000" dirty="0"/>
              <a:t>i</a:t>
            </a:r>
            <a:r>
              <a:rPr lang="zh-CN" altLang="zh-CN" sz="1800" dirty="0"/>
              <a:t>是将聚集函数</a:t>
            </a:r>
            <a:r>
              <a:rPr lang="en-US" altLang="zh-CN" sz="1800" dirty="0"/>
              <a:t>F</a:t>
            </a:r>
            <a:r>
              <a:rPr lang="en-US" altLang="zh-CN" sz="1800" baseline="-25000" dirty="0"/>
              <a:t>i</a:t>
            </a:r>
            <a:r>
              <a:rPr lang="zh-CN" altLang="zh-CN" sz="1800" dirty="0"/>
              <a:t>作用于该组的属性</a:t>
            </a:r>
            <a:r>
              <a:rPr lang="en-US" altLang="zh-CN" sz="1800" dirty="0"/>
              <a:t>A</a:t>
            </a:r>
            <a:r>
              <a:rPr lang="en-US" altLang="zh-CN" sz="1800" baseline="-25000" dirty="0"/>
              <a:t>i</a:t>
            </a:r>
            <a:r>
              <a:rPr lang="zh-CN" altLang="zh-CN" sz="1800" dirty="0"/>
              <a:t>上的多重值集所得到的结果。</a:t>
            </a:r>
          </a:p>
          <a:p>
            <a:pPr lvl="2">
              <a:buFont typeface="Wingdings" panose="05000000000000000000" pitchFamily="2" charset="2"/>
              <a:buNone/>
            </a:pPr>
            <a:endParaRPr lang="zh-CN" altLang="zh-CN" sz="1800" dirty="0"/>
          </a:p>
          <a:p>
            <a:pPr lvl="2"/>
            <a:r>
              <a:rPr lang="zh-CN" altLang="zh-CN" sz="1800" dirty="0"/>
              <a:t>聚集运算的特例</a:t>
            </a:r>
            <a:r>
              <a:rPr lang="zh-CN" altLang="en-US" sz="1800" dirty="0"/>
              <a:t>（</a:t>
            </a:r>
            <a:r>
              <a:rPr lang="zh-CN" altLang="zh-CN" sz="1800" dirty="0">
                <a:solidFill>
                  <a:srgbClr val="7030A0"/>
                </a:solidFill>
              </a:rPr>
              <a:t>属性列</a:t>
            </a:r>
            <a:r>
              <a:rPr lang="en-US" altLang="zh-CN" sz="1800" dirty="0">
                <a:solidFill>
                  <a:srgbClr val="7030A0"/>
                </a:solidFill>
              </a:rPr>
              <a:t>G</a:t>
            </a:r>
            <a:r>
              <a:rPr lang="en-US" altLang="zh-CN" sz="1800" baseline="-25000" dirty="0">
                <a:solidFill>
                  <a:srgbClr val="7030A0"/>
                </a:solidFill>
              </a:rPr>
              <a:t>1</a:t>
            </a:r>
            <a:r>
              <a:rPr lang="zh-CN" altLang="zh-CN" sz="1800" dirty="0">
                <a:solidFill>
                  <a:srgbClr val="7030A0"/>
                </a:solidFill>
              </a:rPr>
              <a:t>，</a:t>
            </a:r>
            <a:r>
              <a:rPr lang="en-US" altLang="zh-CN" sz="1800" dirty="0">
                <a:solidFill>
                  <a:srgbClr val="7030A0"/>
                </a:solidFill>
              </a:rPr>
              <a:t> G</a:t>
            </a:r>
            <a:r>
              <a:rPr lang="en-US" altLang="zh-CN" sz="1800" baseline="-25000" dirty="0">
                <a:solidFill>
                  <a:srgbClr val="7030A0"/>
                </a:solidFill>
              </a:rPr>
              <a:t>2</a:t>
            </a:r>
            <a:r>
              <a:rPr lang="en-US" altLang="zh-CN" sz="1800" dirty="0">
                <a:solidFill>
                  <a:srgbClr val="7030A0"/>
                </a:solidFill>
              </a:rPr>
              <a:t> </a:t>
            </a:r>
            <a:r>
              <a:rPr lang="zh-CN" altLang="zh-CN" sz="1800" dirty="0">
                <a:solidFill>
                  <a:srgbClr val="7030A0"/>
                </a:solidFill>
              </a:rPr>
              <a:t>，</a:t>
            </a:r>
            <a:r>
              <a:rPr lang="en-US" altLang="zh-CN" sz="1800" dirty="0">
                <a:solidFill>
                  <a:srgbClr val="7030A0"/>
                </a:solidFill>
              </a:rPr>
              <a:t> …</a:t>
            </a:r>
            <a:r>
              <a:rPr lang="zh-CN" altLang="zh-CN" sz="1800" dirty="0">
                <a:solidFill>
                  <a:srgbClr val="7030A0"/>
                </a:solidFill>
              </a:rPr>
              <a:t>，</a:t>
            </a:r>
            <a:r>
              <a:rPr lang="en-US" altLang="zh-CN" sz="1800" dirty="0" err="1">
                <a:solidFill>
                  <a:srgbClr val="7030A0"/>
                </a:solidFill>
              </a:rPr>
              <a:t>G</a:t>
            </a:r>
            <a:r>
              <a:rPr lang="en-US" altLang="zh-CN" sz="1800" baseline="-25000" dirty="0" err="1">
                <a:solidFill>
                  <a:srgbClr val="7030A0"/>
                </a:solidFill>
              </a:rPr>
              <a:t>n</a:t>
            </a:r>
            <a:r>
              <a:rPr lang="zh-CN" altLang="zh-CN" sz="1800" dirty="0">
                <a:solidFill>
                  <a:srgbClr val="7030A0"/>
                </a:solidFill>
              </a:rPr>
              <a:t>可以是空的</a:t>
            </a:r>
            <a:r>
              <a:rPr lang="zh-CN" altLang="en-US" sz="1800" dirty="0"/>
              <a:t>）</a:t>
            </a:r>
            <a:endParaRPr lang="en-US" altLang="zh-CN" sz="1800" dirty="0"/>
          </a:p>
          <a:p>
            <a:pPr lvl="3"/>
            <a:r>
              <a:rPr lang="zh-CN" altLang="en-US" sz="1800" dirty="0"/>
              <a:t>只</a:t>
            </a:r>
            <a:r>
              <a:rPr lang="zh-CN" altLang="zh-CN" sz="1800" dirty="0"/>
              <a:t>有唯一</a:t>
            </a:r>
            <a:r>
              <a:rPr lang="zh-CN" altLang="en-US" sz="1800" dirty="0"/>
              <a:t>的</a:t>
            </a:r>
            <a:r>
              <a:rPr lang="zh-CN" altLang="zh-CN" sz="1800" dirty="0"/>
              <a:t>一组</a:t>
            </a:r>
            <a:r>
              <a:rPr lang="zh-CN" altLang="en-US" sz="1800" dirty="0"/>
              <a:t>，</a:t>
            </a:r>
            <a:r>
              <a:rPr lang="zh-CN" altLang="zh-CN" sz="1800" dirty="0"/>
              <a:t>包含关系中所有的元组</a:t>
            </a:r>
            <a:endParaRPr lang="en-US" altLang="zh-CN" sz="1800" dirty="0"/>
          </a:p>
          <a:p>
            <a:pPr lvl="3"/>
            <a:r>
              <a:rPr lang="zh-CN" altLang="zh-CN" sz="1800" dirty="0"/>
              <a:t>相当于没有分组</a:t>
            </a:r>
            <a:r>
              <a:rPr lang="zh-CN" altLang="en-US" sz="1800" dirty="0"/>
              <a:t>！</a:t>
            </a:r>
            <a:endParaRPr lang="zh-CN" altLang="zh-CN" sz="1800" dirty="0"/>
          </a:p>
          <a:p>
            <a:pPr lvl="2"/>
            <a:endParaRPr lang="en-US" altLang="zh-CN" sz="2000" dirty="0">
              <a:sym typeface="Symbol" panose="05050102010706020507" pitchFamily="18" charset="2"/>
            </a:endParaRPr>
          </a:p>
        </p:txBody>
      </p:sp>
      <p:graphicFrame>
        <p:nvGraphicFramePr>
          <p:cNvPr id="2050" name="Object 4">
            <a:extLst>
              <a:ext uri="{FF2B5EF4-FFF2-40B4-BE49-F238E27FC236}">
                <a16:creationId xmlns:a16="http://schemas.microsoft.com/office/drawing/2014/main" id="{41411FE4-D2BA-48CA-8B10-2991B56B5A40}"/>
              </a:ext>
            </a:extLst>
          </p:cNvPr>
          <p:cNvGraphicFramePr>
            <a:graphicFrameLocks noChangeAspect="1"/>
          </p:cNvGraphicFramePr>
          <p:nvPr>
            <p:extLst>
              <p:ext uri="{D42A27DB-BD31-4B8C-83A1-F6EECF244321}">
                <p14:modId xmlns:p14="http://schemas.microsoft.com/office/powerpoint/2010/main" val="1133067163"/>
              </p:ext>
            </p:extLst>
          </p:nvPr>
        </p:nvGraphicFramePr>
        <p:xfrm>
          <a:off x="6095241" y="1555356"/>
          <a:ext cx="3937000" cy="493713"/>
        </p:xfrm>
        <a:graphic>
          <a:graphicData uri="http://schemas.openxmlformats.org/presentationml/2006/ole">
            <mc:AlternateContent xmlns:mc="http://schemas.openxmlformats.org/markup-compatibility/2006">
              <mc:Choice xmlns:v="urn:schemas-microsoft-com:vml" Requires="v">
                <p:oleObj spid="_x0000_s2141" name="Equation" r:id="rId4" imgW="1930320" imgH="241200" progId="Equation.3">
                  <p:embed/>
                </p:oleObj>
              </mc:Choice>
              <mc:Fallback>
                <p:oleObj name="Equation" r:id="rId4" imgW="1930320" imgH="241200" progId="Equation.3">
                  <p:embed/>
                  <p:pic>
                    <p:nvPicPr>
                      <p:cNvPr id="2050" name="Object 4">
                        <a:extLst>
                          <a:ext uri="{FF2B5EF4-FFF2-40B4-BE49-F238E27FC236}">
                            <a16:creationId xmlns:a16="http://schemas.microsoft.com/office/drawing/2014/main" id="{41411FE4-D2BA-48CA-8B10-2991B56B5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241" y="1555356"/>
                        <a:ext cx="3937000"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3" name="Picture 6" descr="CalG">
            <a:extLst>
              <a:ext uri="{FF2B5EF4-FFF2-40B4-BE49-F238E27FC236}">
                <a16:creationId xmlns:a16="http://schemas.microsoft.com/office/drawing/2014/main" id="{25E4CCAA-37AC-4D28-9012-4302FC14BF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r="88988"/>
          <a:stretch>
            <a:fillRect/>
          </a:stretch>
        </p:blipFill>
        <p:spPr bwMode="auto">
          <a:xfrm>
            <a:off x="7191914" y="1555356"/>
            <a:ext cx="3365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459C9BE-C9DD-4E61-B63F-3FF2684EED61}"/>
              </a:ext>
            </a:extLst>
          </p:cNvPr>
          <p:cNvSpPr>
            <a:spLocks noGrp="1" noChangeArrowheads="1"/>
          </p:cNvSpPr>
          <p:nvPr>
            <p:ph type="title"/>
          </p:nvPr>
        </p:nvSpPr>
        <p:spPr/>
        <p:txBody>
          <a:bodyPr/>
          <a:lstStyle/>
          <a:p>
            <a:r>
              <a:rPr lang="en-US" altLang="zh-CN"/>
              <a:t>Multiset Relational Algebra</a:t>
            </a:r>
          </a:p>
        </p:txBody>
      </p:sp>
      <p:sp>
        <p:nvSpPr>
          <p:cNvPr id="82947" name="Rectangle 3">
            <a:extLst>
              <a:ext uri="{FF2B5EF4-FFF2-40B4-BE49-F238E27FC236}">
                <a16:creationId xmlns:a16="http://schemas.microsoft.com/office/drawing/2014/main" id="{94ECD0D2-8E67-4D27-BA51-6DC71AEA9B9D}"/>
              </a:ext>
            </a:extLst>
          </p:cNvPr>
          <p:cNvSpPr>
            <a:spLocks noGrp="1" noChangeArrowheads="1"/>
          </p:cNvSpPr>
          <p:nvPr>
            <p:ph type="body" idx="4294967295"/>
          </p:nvPr>
        </p:nvSpPr>
        <p:spPr>
          <a:xfrm>
            <a:off x="1104899" y="1732487"/>
            <a:ext cx="9909845" cy="4724400"/>
          </a:xfrm>
        </p:spPr>
        <p:txBody>
          <a:bodyPr/>
          <a:lstStyle/>
          <a:p>
            <a:endParaRPr lang="en-US" altLang="zh-CN" dirty="0">
              <a:solidFill>
                <a:srgbClr val="FF0000"/>
              </a:solidFill>
            </a:endParaRPr>
          </a:p>
          <a:p>
            <a:r>
              <a:rPr lang="zh-CN" altLang="en-US" dirty="0">
                <a:solidFill>
                  <a:srgbClr val="FF0000"/>
                </a:solidFill>
              </a:rPr>
              <a:t>纯关系代数（</a:t>
            </a:r>
            <a:r>
              <a:rPr lang="en-US" altLang="zh-CN" dirty="0">
                <a:solidFill>
                  <a:srgbClr val="FF0000"/>
                </a:solidFill>
              </a:rPr>
              <a:t>Pure relational algebra </a:t>
            </a:r>
            <a:r>
              <a:rPr lang="zh-CN" altLang="en-US" dirty="0">
                <a:solidFill>
                  <a:srgbClr val="FF0000"/>
                </a:solidFill>
              </a:rPr>
              <a:t>）结果集会进行去除重复的元组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多重集关系代数（</a:t>
            </a:r>
            <a:r>
              <a:rPr lang="en-US" altLang="zh-CN" dirty="0">
                <a:solidFill>
                  <a:srgbClr val="FF0000"/>
                </a:solidFill>
              </a:rPr>
              <a:t>Multiset relational algebra </a:t>
            </a:r>
            <a:r>
              <a:rPr lang="zh-CN" altLang="en-US" dirty="0">
                <a:solidFill>
                  <a:srgbClr val="FF0000"/>
                </a:solidFill>
              </a:rPr>
              <a:t>）在结果集中会保留重复的元组</a:t>
            </a:r>
            <a:endParaRPr lang="en-US" altLang="zh-CN" dirty="0">
              <a:solidFill>
                <a:srgbClr val="FF0000"/>
              </a:solidFill>
            </a:endParaRPr>
          </a:p>
          <a:p>
            <a:pPr lvl="1"/>
            <a:r>
              <a:rPr lang="en-US" altLang="zh-CN" sz="2000" dirty="0"/>
              <a:t>SQL</a:t>
            </a:r>
            <a:r>
              <a:rPr lang="zh-CN" altLang="en-US" sz="2000" dirty="0"/>
              <a:t>最初保留重复的行是因为执行效率的缘故</a:t>
            </a:r>
            <a:endParaRPr lang="en-US" altLang="zh-CN" sz="2000" dirty="0"/>
          </a:p>
          <a:p>
            <a:pPr lvl="1"/>
            <a:r>
              <a:rPr lang="zh-CN" altLang="en-US" sz="2000" dirty="0"/>
              <a:t>现在</a:t>
            </a:r>
            <a:r>
              <a:rPr lang="en-US" altLang="zh-CN" sz="2000" dirty="0"/>
              <a:t>SQL</a:t>
            </a:r>
            <a:r>
              <a:rPr lang="zh-CN" altLang="en-US" sz="2000" dirty="0"/>
              <a:t>保留重复的行也算一个特性</a:t>
            </a:r>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0096BA51-8211-4503-8C27-2FCF75C0AFB0}"/>
              </a:ext>
            </a:extLst>
          </p:cNvPr>
          <p:cNvSpPr>
            <a:spLocks noGrp="1" noChangeArrowheads="1"/>
          </p:cNvSpPr>
          <p:nvPr>
            <p:ph type="title"/>
          </p:nvPr>
        </p:nvSpPr>
        <p:spPr/>
        <p:txBody>
          <a:bodyPr/>
          <a:lstStyle/>
          <a:p>
            <a:r>
              <a:rPr lang="en-US" altLang="zh-CN"/>
              <a:t>Multiset Relational Algebra</a:t>
            </a:r>
          </a:p>
        </p:txBody>
      </p:sp>
      <p:sp>
        <p:nvSpPr>
          <p:cNvPr id="83971" name="Rectangle 3">
            <a:extLst>
              <a:ext uri="{FF2B5EF4-FFF2-40B4-BE49-F238E27FC236}">
                <a16:creationId xmlns:a16="http://schemas.microsoft.com/office/drawing/2014/main" id="{64A161EB-8335-4095-B23A-0FDA43B6A8A2}"/>
              </a:ext>
            </a:extLst>
          </p:cNvPr>
          <p:cNvSpPr>
            <a:spLocks noGrp="1" noChangeArrowheads="1"/>
          </p:cNvSpPr>
          <p:nvPr>
            <p:ph type="body" idx="4294967295"/>
          </p:nvPr>
        </p:nvSpPr>
        <p:spPr>
          <a:xfrm>
            <a:off x="562061" y="1547929"/>
            <a:ext cx="10930855" cy="4724400"/>
          </a:xfrm>
        </p:spPr>
        <p:txBody>
          <a:bodyPr>
            <a:normAutofit lnSpcReduction="10000"/>
          </a:bodyPr>
          <a:lstStyle/>
          <a:p>
            <a:r>
              <a:rPr lang="zh-CN" altLang="en-US" sz="2800" dirty="0">
                <a:solidFill>
                  <a:srgbClr val="FF0000"/>
                </a:solidFill>
              </a:rPr>
              <a:t>多重集关系代数运算的定义</a:t>
            </a:r>
            <a:endParaRPr lang="en-US" altLang="zh-CN" sz="2800" dirty="0">
              <a:solidFill>
                <a:srgbClr val="FF0000"/>
              </a:solidFill>
            </a:endParaRPr>
          </a:p>
          <a:p>
            <a:pPr lvl="1"/>
            <a:endParaRPr lang="en-US" altLang="zh-CN" sz="1800" dirty="0">
              <a:solidFill>
                <a:srgbClr val="FF0000"/>
              </a:solidFill>
            </a:endParaRPr>
          </a:p>
          <a:p>
            <a:pPr lvl="1"/>
            <a:r>
              <a:rPr lang="en-US" altLang="zh-CN" sz="1800" dirty="0">
                <a:solidFill>
                  <a:srgbClr val="FF0000"/>
                </a:solidFill>
              </a:rPr>
              <a:t>selection</a:t>
            </a:r>
            <a:r>
              <a:rPr lang="en-US" altLang="zh-CN" sz="1800" dirty="0"/>
              <a:t>: has as many duplicates of a tuple as in  the input, if the tuple satisfies the selection</a:t>
            </a:r>
          </a:p>
          <a:p>
            <a:pPr lvl="1"/>
            <a:r>
              <a:rPr lang="en-US" altLang="zh-CN" sz="1800" dirty="0">
                <a:solidFill>
                  <a:srgbClr val="FF0000"/>
                </a:solidFill>
              </a:rPr>
              <a:t>projection</a:t>
            </a:r>
            <a:r>
              <a:rPr lang="en-US" altLang="zh-CN" sz="1800" dirty="0"/>
              <a:t>: one tuple per input tuple, even if it is a duplicate</a:t>
            </a:r>
          </a:p>
          <a:p>
            <a:pPr lvl="1"/>
            <a:r>
              <a:rPr lang="en-US" altLang="zh-CN" sz="1800" dirty="0">
                <a:solidFill>
                  <a:srgbClr val="FF0000"/>
                </a:solidFill>
              </a:rPr>
              <a:t>cross product</a:t>
            </a:r>
            <a:r>
              <a:rPr lang="en-US" altLang="zh-CN" sz="1800" dirty="0"/>
              <a:t>:  If there are </a:t>
            </a:r>
            <a:r>
              <a:rPr lang="en-US" altLang="zh-CN" sz="1800" dirty="0">
                <a:solidFill>
                  <a:srgbClr val="00B0F0"/>
                </a:solidFill>
              </a:rPr>
              <a:t>m</a:t>
            </a:r>
            <a:r>
              <a:rPr lang="en-US" altLang="zh-CN" sz="1800" dirty="0"/>
              <a:t> copies of </a:t>
            </a:r>
            <a:r>
              <a:rPr lang="en-US" altLang="zh-CN" sz="1800" dirty="0">
                <a:solidFill>
                  <a:srgbClr val="7030A0"/>
                </a:solidFill>
              </a:rPr>
              <a:t>t</a:t>
            </a:r>
            <a:r>
              <a:rPr lang="en-US" altLang="zh-CN" sz="1800" baseline="-25000" dirty="0">
                <a:solidFill>
                  <a:srgbClr val="7030A0"/>
                </a:solidFill>
              </a:rPr>
              <a:t>1</a:t>
            </a:r>
            <a:r>
              <a:rPr lang="en-US" altLang="zh-CN" sz="1800" dirty="0"/>
              <a:t> in r, and </a:t>
            </a:r>
            <a:r>
              <a:rPr lang="en-US" altLang="zh-CN" sz="1800" dirty="0">
                <a:solidFill>
                  <a:srgbClr val="00B0F0"/>
                </a:solidFill>
              </a:rPr>
              <a:t>n</a:t>
            </a:r>
            <a:r>
              <a:rPr lang="en-US" altLang="zh-CN" sz="1800" dirty="0"/>
              <a:t> copies of </a:t>
            </a:r>
            <a:r>
              <a:rPr lang="en-US" altLang="zh-CN" sz="1800" dirty="0">
                <a:solidFill>
                  <a:srgbClr val="7030A0"/>
                </a:solidFill>
              </a:rPr>
              <a:t>t</a:t>
            </a:r>
            <a:r>
              <a:rPr lang="en-US" altLang="zh-CN" sz="1800" baseline="-25000" dirty="0">
                <a:solidFill>
                  <a:srgbClr val="7030A0"/>
                </a:solidFill>
              </a:rPr>
              <a:t>2</a:t>
            </a:r>
            <a:r>
              <a:rPr lang="en-US" altLang="zh-CN" sz="1800" dirty="0"/>
              <a:t> in s, there are </a:t>
            </a:r>
            <a:r>
              <a:rPr lang="en-US" altLang="zh-CN" sz="1800" dirty="0">
                <a:solidFill>
                  <a:srgbClr val="00B0F0"/>
                </a:solidFill>
              </a:rPr>
              <a:t>m x n </a:t>
            </a:r>
            <a:r>
              <a:rPr lang="en-US" altLang="zh-CN" sz="1800" dirty="0"/>
              <a:t>copies of</a:t>
            </a:r>
            <a:r>
              <a:rPr lang="zh-CN" altLang="en-US" sz="1800" dirty="0"/>
              <a:t> </a:t>
            </a:r>
            <a:r>
              <a:rPr lang="en-US" altLang="zh-CN" sz="1800" dirty="0"/>
              <a:t> </a:t>
            </a:r>
            <a:r>
              <a:rPr lang="en-US" altLang="zh-CN" sz="1800" dirty="0">
                <a:solidFill>
                  <a:srgbClr val="7030A0"/>
                </a:solidFill>
              </a:rPr>
              <a:t>t</a:t>
            </a:r>
            <a:r>
              <a:rPr lang="en-US" altLang="zh-CN" sz="1800" baseline="-25000" dirty="0">
                <a:solidFill>
                  <a:srgbClr val="7030A0"/>
                </a:solidFill>
              </a:rPr>
              <a:t>1</a:t>
            </a:r>
            <a:r>
              <a:rPr lang="en-US" altLang="zh-CN" sz="4000" dirty="0">
                <a:solidFill>
                  <a:srgbClr val="7030A0"/>
                </a:solidFill>
              </a:rPr>
              <a:t>.</a:t>
            </a:r>
            <a:r>
              <a:rPr lang="en-US" altLang="zh-CN" sz="1800" dirty="0">
                <a:solidFill>
                  <a:srgbClr val="7030A0"/>
                </a:solidFill>
              </a:rPr>
              <a:t>t</a:t>
            </a:r>
            <a:r>
              <a:rPr lang="en-US" altLang="zh-CN" sz="1800" baseline="-25000" dirty="0">
                <a:solidFill>
                  <a:srgbClr val="7030A0"/>
                </a:solidFill>
              </a:rPr>
              <a:t>2</a:t>
            </a:r>
            <a:r>
              <a:rPr lang="zh-CN" altLang="en-US" sz="1800" baseline="-25000" dirty="0"/>
              <a:t> </a:t>
            </a:r>
            <a:r>
              <a:rPr lang="en-US" altLang="zh-CN" sz="1800" dirty="0"/>
              <a:t> in </a:t>
            </a:r>
            <a:r>
              <a:rPr lang="en-US" altLang="zh-CN" sz="1800" dirty="0">
                <a:solidFill>
                  <a:srgbClr val="FF0000"/>
                </a:solidFill>
              </a:rPr>
              <a:t>r x s</a:t>
            </a:r>
          </a:p>
          <a:p>
            <a:pPr lvl="1"/>
            <a:r>
              <a:rPr lang="en-US" altLang="zh-CN" sz="1800" dirty="0"/>
              <a:t>Other operators similarly defined </a:t>
            </a:r>
          </a:p>
          <a:p>
            <a:pPr lvl="2"/>
            <a:r>
              <a:rPr lang="en-US" altLang="zh-CN" sz="1800" dirty="0">
                <a:solidFill>
                  <a:srgbClr val="FF0000"/>
                </a:solidFill>
              </a:rPr>
              <a:t>union</a:t>
            </a:r>
            <a:r>
              <a:rPr lang="en-US" altLang="zh-CN" sz="1800" dirty="0"/>
              <a:t>: m + n copies</a:t>
            </a:r>
          </a:p>
          <a:p>
            <a:pPr lvl="2"/>
            <a:r>
              <a:rPr lang="en-US" altLang="zh-CN" sz="1800" dirty="0">
                <a:solidFill>
                  <a:srgbClr val="FF0000"/>
                </a:solidFill>
              </a:rPr>
              <a:t>intersection</a:t>
            </a:r>
            <a:r>
              <a:rPr lang="en-US" altLang="zh-CN" sz="1800" dirty="0"/>
              <a:t>: min(m, n) copies</a:t>
            </a:r>
          </a:p>
          <a:p>
            <a:pPr lvl="2"/>
            <a:r>
              <a:rPr lang="en-US" altLang="zh-CN" sz="1800" dirty="0">
                <a:solidFill>
                  <a:srgbClr val="FF0000"/>
                </a:solidFill>
              </a:rPr>
              <a:t>difference</a:t>
            </a:r>
            <a:r>
              <a:rPr lang="en-US" altLang="zh-CN" sz="1800" dirty="0"/>
              <a:t>: min(0, m – n) copies</a:t>
            </a:r>
          </a:p>
          <a:p>
            <a:pPr lvl="3"/>
            <a:r>
              <a:rPr lang="zh-CN" altLang="en-US" sz="1800" dirty="0"/>
              <a:t>不可能有负数个拷贝！</a:t>
            </a:r>
            <a:endParaRPr lang="en-US" altLang="zh-CN" sz="1800" dirty="0"/>
          </a:p>
          <a:p>
            <a:pPr lvl="3"/>
            <a:r>
              <a:rPr lang="zh-CN" altLang="en-US" sz="1800" dirty="0"/>
              <a:t>也就是说如果</a:t>
            </a:r>
            <a:r>
              <a:rPr lang="en-US" altLang="zh-CN" sz="1800" dirty="0"/>
              <a:t>m&lt;n</a:t>
            </a:r>
            <a:r>
              <a:rPr lang="zh-CN" altLang="en-US" sz="1800" dirty="0"/>
              <a:t>，结果为</a:t>
            </a:r>
            <a:r>
              <a:rPr lang="en-US" altLang="zh-CN" sz="1800" dirty="0"/>
              <a:t>0</a:t>
            </a:r>
            <a:r>
              <a:rPr lang="zh-CN" altLang="en-US" sz="1800" dirty="0"/>
              <a:t>；如果</a:t>
            </a:r>
            <a:r>
              <a:rPr lang="en-US" altLang="zh-CN" sz="1800" dirty="0"/>
              <a:t>m&gt;n</a:t>
            </a:r>
            <a:r>
              <a:rPr lang="zh-CN" altLang="en-US" sz="1800" dirty="0"/>
              <a:t>，结果为</a:t>
            </a:r>
            <a:r>
              <a:rPr lang="en-US" altLang="zh-CN" sz="1800" dirty="0"/>
              <a:t>m-n</a:t>
            </a:r>
          </a:p>
          <a:p>
            <a:pPr lvl="1"/>
            <a:endParaRPr lang="en-US" altLang="zh-CN" sz="1800" dirty="0">
              <a:solidFill>
                <a:srgbClr val="FF0000"/>
              </a:solidFill>
            </a:endParaRPr>
          </a:p>
          <a:p>
            <a:pPr lvl="1"/>
            <a:r>
              <a:rPr lang="en-US" altLang="zh-CN" sz="1800" dirty="0">
                <a:solidFill>
                  <a:srgbClr val="FF0000"/>
                </a:solidFill>
              </a:rPr>
              <a:t>Aggregation</a:t>
            </a:r>
            <a:r>
              <a:rPr lang="zh-CN" altLang="en-US" sz="1800" dirty="0"/>
              <a:t>： </a:t>
            </a:r>
            <a:r>
              <a:rPr lang="en-US" altLang="zh-CN" sz="1800" dirty="0"/>
              <a:t>no</a:t>
            </a:r>
            <a:r>
              <a:rPr lang="zh-CN" altLang="en-US" sz="1800" dirty="0"/>
              <a:t> </a:t>
            </a:r>
            <a:r>
              <a:rPr lang="en-US" altLang="zh-CN" sz="1800" dirty="0"/>
              <a:t>change , as same as set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BD0E2E90-E758-4116-9974-A720D4F1ECE0}"/>
              </a:ext>
            </a:extLst>
          </p:cNvPr>
          <p:cNvSpPr>
            <a:spLocks noGrp="1" noChangeArrowheads="1"/>
          </p:cNvSpPr>
          <p:nvPr>
            <p:ph type="title"/>
          </p:nvPr>
        </p:nvSpPr>
        <p:spPr/>
        <p:txBody>
          <a:bodyPr/>
          <a:lstStyle/>
          <a:p>
            <a:r>
              <a:rPr lang="en-US" altLang="zh-CN"/>
              <a:t>Multiset Relational Algebra</a:t>
            </a:r>
          </a:p>
        </p:txBody>
      </p:sp>
      <p:sp>
        <p:nvSpPr>
          <p:cNvPr id="84995" name="Rectangle 3">
            <a:extLst>
              <a:ext uri="{FF2B5EF4-FFF2-40B4-BE49-F238E27FC236}">
                <a16:creationId xmlns:a16="http://schemas.microsoft.com/office/drawing/2014/main" id="{FEF8AD51-E4A6-4740-9451-7275B8112ACF}"/>
              </a:ext>
            </a:extLst>
          </p:cNvPr>
          <p:cNvSpPr>
            <a:spLocks noGrp="1" noChangeArrowheads="1"/>
          </p:cNvSpPr>
          <p:nvPr>
            <p:ph type="body" idx="4294967295"/>
          </p:nvPr>
        </p:nvSpPr>
        <p:spPr>
          <a:xfrm>
            <a:off x="1104900" y="1598263"/>
            <a:ext cx="9980682" cy="4724400"/>
          </a:xfrm>
        </p:spPr>
        <p:txBody>
          <a:bodyPr>
            <a:noAutofit/>
          </a:bodyPr>
          <a:lstStyle/>
          <a:p>
            <a:r>
              <a:rPr lang="zh-CN" altLang="en-US" sz="2800" dirty="0">
                <a:solidFill>
                  <a:srgbClr val="FF0000"/>
                </a:solidFill>
              </a:rPr>
              <a:t>多重集关系代数运算的定义</a:t>
            </a:r>
            <a:endParaRPr lang="en-US" altLang="zh-CN" sz="2800" dirty="0">
              <a:solidFill>
                <a:srgbClr val="FF0000"/>
              </a:solidFill>
            </a:endParaRPr>
          </a:p>
          <a:p>
            <a:pPr lvl="1"/>
            <a:r>
              <a:rPr lang="zh-CN" altLang="zh-CN" sz="2000" b="1" dirty="0">
                <a:solidFill>
                  <a:schemeClr val="tx2"/>
                </a:solidFill>
              </a:rPr>
              <a:t>例：</a:t>
            </a:r>
            <a:r>
              <a:rPr lang="zh-CN" altLang="zh-CN" sz="2000" dirty="0">
                <a:solidFill>
                  <a:schemeClr val="tx2"/>
                </a:solidFill>
              </a:rPr>
              <a:t>假设</a:t>
            </a:r>
            <a:r>
              <a:rPr lang="zh-CN" altLang="en-US" sz="2000" dirty="0">
                <a:solidFill>
                  <a:schemeClr val="tx2"/>
                </a:solidFill>
              </a:rPr>
              <a:t> </a:t>
            </a:r>
            <a:r>
              <a:rPr lang="en-US" altLang="zh-CN" sz="2000" dirty="0">
                <a:solidFill>
                  <a:schemeClr val="tx2"/>
                </a:solidFill>
              </a:rPr>
              <a:t>r</a:t>
            </a:r>
            <a:r>
              <a:rPr lang="en-US" altLang="zh-CN" sz="2000" baseline="-25000" dirty="0">
                <a:solidFill>
                  <a:schemeClr val="tx2"/>
                </a:solidFill>
              </a:rPr>
              <a:t>1</a:t>
            </a:r>
            <a:r>
              <a:rPr lang="zh-CN" altLang="zh-CN" sz="2000" dirty="0">
                <a:solidFill>
                  <a:schemeClr val="tx2"/>
                </a:solidFill>
              </a:rPr>
              <a:t>的模式是</a:t>
            </a:r>
            <a:r>
              <a:rPr lang="zh-CN" altLang="en-US" sz="2000" dirty="0">
                <a:solidFill>
                  <a:schemeClr val="tx2"/>
                </a:solidFill>
              </a:rPr>
              <a:t> </a:t>
            </a:r>
            <a:r>
              <a:rPr lang="en-US" altLang="zh-CN" sz="2000" dirty="0">
                <a:solidFill>
                  <a:schemeClr val="tx2"/>
                </a:solidFill>
              </a:rPr>
              <a:t>R</a:t>
            </a:r>
            <a:r>
              <a:rPr lang="en-US" altLang="zh-CN" sz="2000" baseline="-25000" dirty="0">
                <a:solidFill>
                  <a:schemeClr val="tx2"/>
                </a:solidFill>
              </a:rPr>
              <a:t>1</a:t>
            </a:r>
            <a:r>
              <a:rPr lang="zh-CN" altLang="zh-CN" sz="2000" dirty="0">
                <a:solidFill>
                  <a:schemeClr val="tx2"/>
                </a:solidFill>
              </a:rPr>
              <a:t>（</a:t>
            </a:r>
            <a:r>
              <a:rPr lang="en-US" altLang="zh-CN" sz="2000" dirty="0">
                <a:solidFill>
                  <a:schemeClr val="tx2"/>
                </a:solidFill>
              </a:rPr>
              <a:t>A </a:t>
            </a:r>
            <a:r>
              <a:rPr lang="zh-CN" altLang="zh-CN" sz="2000" dirty="0">
                <a:solidFill>
                  <a:schemeClr val="tx2"/>
                </a:solidFill>
              </a:rPr>
              <a:t>，</a:t>
            </a:r>
            <a:r>
              <a:rPr lang="en-US" altLang="zh-CN" sz="2000" dirty="0">
                <a:solidFill>
                  <a:schemeClr val="tx2"/>
                </a:solidFill>
              </a:rPr>
              <a:t>B</a:t>
            </a:r>
            <a:r>
              <a:rPr lang="zh-CN" altLang="zh-CN" sz="2000" dirty="0">
                <a:solidFill>
                  <a:schemeClr val="tx2"/>
                </a:solidFill>
              </a:rPr>
              <a:t>），</a:t>
            </a:r>
            <a:endParaRPr lang="en-US" altLang="zh-CN" sz="2000" dirty="0">
              <a:solidFill>
                <a:schemeClr val="tx2"/>
              </a:solidFill>
            </a:endParaRPr>
          </a:p>
          <a:p>
            <a:pPr>
              <a:buFont typeface="Wingdings" panose="05000000000000000000" pitchFamily="2" charset="2"/>
              <a:buNone/>
            </a:pPr>
            <a:r>
              <a:rPr lang="zh-CN" altLang="en-US" dirty="0">
                <a:solidFill>
                  <a:schemeClr val="tx2"/>
                </a:solidFill>
              </a:rPr>
              <a:t>                        </a:t>
            </a:r>
            <a:r>
              <a:rPr lang="en-US" altLang="zh-CN" dirty="0">
                <a:solidFill>
                  <a:schemeClr val="tx2"/>
                </a:solidFill>
              </a:rPr>
              <a:t>r</a:t>
            </a:r>
            <a:r>
              <a:rPr lang="en-US" altLang="zh-CN" baseline="-25000" dirty="0">
                <a:solidFill>
                  <a:schemeClr val="tx2"/>
                </a:solidFill>
              </a:rPr>
              <a:t>2</a:t>
            </a:r>
            <a:r>
              <a:rPr lang="zh-CN" altLang="zh-CN" dirty="0">
                <a:solidFill>
                  <a:schemeClr val="tx2"/>
                </a:solidFill>
              </a:rPr>
              <a:t>的模式是</a:t>
            </a:r>
            <a:r>
              <a:rPr lang="zh-CN" altLang="en-US" dirty="0">
                <a:solidFill>
                  <a:schemeClr val="tx2"/>
                </a:solidFill>
              </a:rPr>
              <a:t> </a:t>
            </a:r>
            <a:r>
              <a:rPr lang="en-US" altLang="zh-CN" dirty="0">
                <a:solidFill>
                  <a:schemeClr val="tx2"/>
                </a:solidFill>
              </a:rPr>
              <a:t>R</a:t>
            </a:r>
            <a:r>
              <a:rPr lang="en-US" altLang="zh-CN" baseline="-25000" dirty="0">
                <a:solidFill>
                  <a:schemeClr val="tx2"/>
                </a:solidFill>
              </a:rPr>
              <a:t>2 </a:t>
            </a:r>
            <a:r>
              <a:rPr lang="zh-CN" altLang="zh-CN" dirty="0">
                <a:solidFill>
                  <a:schemeClr val="tx2"/>
                </a:solidFill>
              </a:rPr>
              <a:t>（ </a:t>
            </a:r>
            <a:r>
              <a:rPr lang="en-US" altLang="zh-CN" dirty="0">
                <a:solidFill>
                  <a:schemeClr val="tx2"/>
                </a:solidFill>
              </a:rPr>
              <a:t>C</a:t>
            </a:r>
            <a:r>
              <a:rPr lang="zh-CN" altLang="zh-CN" dirty="0">
                <a:solidFill>
                  <a:schemeClr val="tx2"/>
                </a:solidFill>
              </a:rPr>
              <a:t>）</a:t>
            </a:r>
            <a:r>
              <a:rPr lang="en-US" altLang="zh-CN" dirty="0">
                <a:solidFill>
                  <a:schemeClr val="tx2"/>
                </a:solidFill>
              </a:rPr>
              <a:t> </a:t>
            </a:r>
            <a:r>
              <a:rPr lang="zh-CN" altLang="zh-CN" dirty="0">
                <a:solidFill>
                  <a:schemeClr val="tx2"/>
                </a:solidFill>
              </a:rPr>
              <a:t>，</a:t>
            </a:r>
          </a:p>
          <a:p>
            <a:pPr>
              <a:buFont typeface="Wingdings" panose="05000000000000000000" pitchFamily="2" charset="2"/>
              <a:buNone/>
            </a:pPr>
            <a:endParaRPr lang="en-US" altLang="zh-CN" dirty="0">
              <a:solidFill>
                <a:schemeClr val="tx2"/>
              </a:solidFill>
            </a:endParaRPr>
          </a:p>
          <a:p>
            <a:pPr>
              <a:buFont typeface="Wingdings" panose="05000000000000000000" pitchFamily="2" charset="2"/>
              <a:buNone/>
            </a:pPr>
            <a:r>
              <a:rPr lang="en-US" altLang="zh-CN" dirty="0">
                <a:solidFill>
                  <a:schemeClr val="tx2"/>
                </a:solidFill>
              </a:rPr>
              <a:t>        </a:t>
            </a:r>
            <a:r>
              <a:rPr lang="zh-CN" altLang="en-US" dirty="0">
                <a:solidFill>
                  <a:schemeClr val="tx2"/>
                </a:solidFill>
              </a:rPr>
              <a:t>                </a:t>
            </a:r>
            <a:r>
              <a:rPr lang="en-US" altLang="zh-CN" dirty="0">
                <a:solidFill>
                  <a:schemeClr val="tx2"/>
                </a:solidFill>
              </a:rPr>
              <a:t>r</a:t>
            </a:r>
            <a:r>
              <a:rPr lang="en-US" altLang="zh-CN" baseline="-25000" dirty="0">
                <a:solidFill>
                  <a:schemeClr val="tx2"/>
                </a:solidFill>
              </a:rPr>
              <a:t>1 </a:t>
            </a:r>
            <a:r>
              <a:rPr lang="en-US" altLang="zh-CN" dirty="0">
                <a:solidFill>
                  <a:schemeClr val="tx2"/>
                </a:solidFill>
              </a:rPr>
              <a:t> = {</a:t>
            </a:r>
            <a:r>
              <a:rPr lang="zh-CN" altLang="en-US" dirty="0">
                <a:solidFill>
                  <a:schemeClr val="tx2"/>
                </a:solidFill>
              </a:rPr>
              <a:t>  </a:t>
            </a:r>
            <a:r>
              <a:rPr lang="en-US" altLang="zh-CN" dirty="0">
                <a:solidFill>
                  <a:schemeClr val="tx2"/>
                </a:solidFill>
              </a:rPr>
              <a:t>(1, a), (2, a)</a:t>
            </a:r>
            <a:r>
              <a:rPr lang="zh-CN" altLang="en-US" dirty="0">
                <a:solidFill>
                  <a:schemeClr val="tx2"/>
                </a:solidFill>
              </a:rPr>
              <a:t>  </a:t>
            </a:r>
            <a:r>
              <a:rPr lang="en-US" altLang="zh-CN" dirty="0">
                <a:solidFill>
                  <a:schemeClr val="tx2"/>
                </a:solidFill>
              </a:rPr>
              <a:t>}  </a:t>
            </a:r>
          </a:p>
          <a:p>
            <a:pPr>
              <a:buFont typeface="Wingdings" panose="05000000000000000000" pitchFamily="2" charset="2"/>
              <a:buNone/>
            </a:pPr>
            <a:r>
              <a:rPr lang="zh-CN" altLang="en-US" dirty="0">
                <a:solidFill>
                  <a:schemeClr val="tx2"/>
                </a:solidFill>
              </a:rPr>
              <a:t>                        </a:t>
            </a:r>
            <a:r>
              <a:rPr lang="en-US" altLang="zh-CN" dirty="0">
                <a:solidFill>
                  <a:schemeClr val="tx2"/>
                </a:solidFill>
              </a:rPr>
              <a:t>r</a:t>
            </a:r>
            <a:r>
              <a:rPr lang="en-US" altLang="zh-CN" baseline="-25000" dirty="0">
                <a:solidFill>
                  <a:schemeClr val="tx2"/>
                </a:solidFill>
              </a:rPr>
              <a:t>2</a:t>
            </a:r>
            <a:r>
              <a:rPr lang="en-US" altLang="zh-CN" dirty="0">
                <a:solidFill>
                  <a:schemeClr val="tx2"/>
                </a:solidFill>
              </a:rPr>
              <a:t> </a:t>
            </a:r>
            <a:r>
              <a:rPr lang="zh-CN" altLang="en-US" dirty="0">
                <a:solidFill>
                  <a:schemeClr val="tx2"/>
                </a:solidFill>
              </a:rPr>
              <a:t> </a:t>
            </a:r>
            <a:r>
              <a:rPr lang="en-US" altLang="zh-CN" dirty="0">
                <a:solidFill>
                  <a:schemeClr val="tx2"/>
                </a:solidFill>
              </a:rPr>
              <a:t>= {</a:t>
            </a:r>
            <a:r>
              <a:rPr lang="zh-CN" altLang="en-US" dirty="0">
                <a:solidFill>
                  <a:schemeClr val="tx2"/>
                </a:solidFill>
              </a:rPr>
              <a:t>  </a:t>
            </a:r>
            <a:r>
              <a:rPr lang="en-US" altLang="zh-CN" dirty="0">
                <a:solidFill>
                  <a:schemeClr val="tx2"/>
                </a:solidFill>
              </a:rPr>
              <a:t>(2)</a:t>
            </a:r>
            <a:r>
              <a:rPr lang="zh-CN" altLang="en-US" dirty="0">
                <a:solidFill>
                  <a:schemeClr val="tx2"/>
                </a:solidFill>
              </a:rPr>
              <a:t>   </a:t>
            </a:r>
            <a:r>
              <a:rPr lang="en-US" altLang="zh-CN" dirty="0">
                <a:solidFill>
                  <a:schemeClr val="tx2"/>
                </a:solidFill>
              </a:rPr>
              <a:t>,</a:t>
            </a:r>
            <a:r>
              <a:rPr lang="zh-CN" altLang="en-US" dirty="0">
                <a:solidFill>
                  <a:schemeClr val="tx2"/>
                </a:solidFill>
              </a:rPr>
              <a:t> </a:t>
            </a:r>
            <a:r>
              <a:rPr lang="en-US" altLang="zh-CN" dirty="0">
                <a:solidFill>
                  <a:schemeClr val="tx2"/>
                </a:solidFill>
              </a:rPr>
              <a:t> (3)</a:t>
            </a:r>
            <a:r>
              <a:rPr lang="zh-CN" altLang="en-US" dirty="0">
                <a:solidFill>
                  <a:schemeClr val="tx2"/>
                </a:solidFill>
              </a:rPr>
              <a:t>   </a:t>
            </a:r>
            <a:r>
              <a:rPr lang="en-US" altLang="zh-CN" dirty="0">
                <a:solidFill>
                  <a:schemeClr val="tx2"/>
                </a:solidFill>
              </a:rPr>
              <a:t>, (3)</a:t>
            </a:r>
            <a:r>
              <a:rPr lang="zh-CN" altLang="en-US" dirty="0">
                <a:solidFill>
                  <a:schemeClr val="tx2"/>
                </a:solidFill>
              </a:rPr>
              <a:t>   </a:t>
            </a:r>
            <a:r>
              <a:rPr lang="en-US" altLang="zh-CN" dirty="0">
                <a:solidFill>
                  <a:schemeClr val="tx2"/>
                </a:solidFill>
              </a:rPr>
              <a:t>}</a:t>
            </a:r>
            <a:endParaRPr lang="zh-CN" altLang="zh-CN" dirty="0">
              <a:solidFill>
                <a:schemeClr val="tx2"/>
              </a:solidFill>
            </a:endParaRPr>
          </a:p>
          <a:p>
            <a:pPr>
              <a:buFont typeface="Wingdings" panose="05000000000000000000" pitchFamily="2" charset="2"/>
              <a:buNone/>
            </a:pPr>
            <a:endParaRPr lang="en-US" altLang="zh-CN" dirty="0">
              <a:solidFill>
                <a:schemeClr val="tx2"/>
              </a:solidFill>
            </a:endParaRPr>
          </a:p>
          <a:p>
            <a:pPr>
              <a:buFont typeface="Wingdings" panose="05000000000000000000" pitchFamily="2" charset="2"/>
              <a:buNone/>
            </a:pPr>
            <a:r>
              <a:rPr lang="zh-CN" altLang="en-US" dirty="0">
                <a:solidFill>
                  <a:schemeClr val="tx2"/>
                </a:solidFill>
              </a:rPr>
              <a:t>                        </a:t>
            </a:r>
            <a:r>
              <a:rPr lang="en-US" altLang="zh-CN" dirty="0">
                <a:solidFill>
                  <a:schemeClr val="tx2"/>
                </a:solidFill>
                <a:sym typeface="Symbol" panose="05050102010706020507" pitchFamily="18" charset="2"/>
              </a:rPr>
              <a:t></a:t>
            </a:r>
            <a:r>
              <a:rPr lang="en-US" altLang="zh-CN" dirty="0">
                <a:solidFill>
                  <a:schemeClr val="tx2"/>
                </a:solidFill>
              </a:rPr>
              <a:t> </a:t>
            </a:r>
            <a:r>
              <a:rPr lang="en-US" altLang="zh-CN" baseline="-25000" dirty="0">
                <a:solidFill>
                  <a:schemeClr val="tx2"/>
                </a:solidFill>
              </a:rPr>
              <a:t>B</a:t>
            </a:r>
            <a:r>
              <a:rPr lang="en-US" altLang="zh-CN" dirty="0">
                <a:solidFill>
                  <a:schemeClr val="tx2"/>
                </a:solidFill>
              </a:rPr>
              <a:t> (r</a:t>
            </a:r>
            <a:r>
              <a:rPr lang="en-US" altLang="zh-CN" baseline="-25000" dirty="0">
                <a:solidFill>
                  <a:schemeClr val="tx2"/>
                </a:solidFill>
              </a:rPr>
              <a:t>1</a:t>
            </a:r>
            <a:r>
              <a:rPr lang="en-US" altLang="zh-CN" dirty="0">
                <a:solidFill>
                  <a:schemeClr val="tx2"/>
                </a:solidFill>
              </a:rPr>
              <a:t> ) </a:t>
            </a:r>
            <a:r>
              <a:rPr lang="zh-CN" altLang="en-US" dirty="0">
                <a:solidFill>
                  <a:schemeClr val="tx2"/>
                </a:solidFill>
              </a:rPr>
              <a:t>      </a:t>
            </a:r>
            <a:r>
              <a:rPr lang="en-US" altLang="zh-CN" dirty="0">
                <a:solidFill>
                  <a:schemeClr val="tx2"/>
                </a:solidFill>
              </a:rPr>
              <a:t>=</a:t>
            </a:r>
            <a:r>
              <a:rPr lang="zh-CN" altLang="en-US" dirty="0">
                <a:solidFill>
                  <a:schemeClr val="tx2"/>
                </a:solidFill>
              </a:rPr>
              <a:t>  </a:t>
            </a:r>
            <a:r>
              <a:rPr lang="en-US" altLang="zh-CN" dirty="0">
                <a:solidFill>
                  <a:schemeClr val="tx2"/>
                </a:solidFill>
              </a:rPr>
              <a:t>{ (</a:t>
            </a:r>
            <a:r>
              <a:rPr lang="zh-CN" altLang="zh-CN" dirty="0">
                <a:solidFill>
                  <a:schemeClr val="tx2"/>
                </a:solidFill>
              </a:rPr>
              <a:t>α</a:t>
            </a:r>
            <a:r>
              <a:rPr lang="en-US" altLang="zh-CN" dirty="0">
                <a:solidFill>
                  <a:schemeClr val="tx2"/>
                </a:solidFill>
              </a:rPr>
              <a:t>) </a:t>
            </a:r>
            <a:r>
              <a:rPr lang="zh-CN" altLang="zh-CN" dirty="0">
                <a:solidFill>
                  <a:schemeClr val="tx2"/>
                </a:solidFill>
              </a:rPr>
              <a:t>，</a:t>
            </a:r>
            <a:r>
              <a:rPr lang="en-US" altLang="zh-CN" dirty="0">
                <a:solidFill>
                  <a:schemeClr val="tx2"/>
                </a:solidFill>
              </a:rPr>
              <a:t>(</a:t>
            </a:r>
            <a:r>
              <a:rPr lang="zh-CN" altLang="zh-CN" dirty="0">
                <a:solidFill>
                  <a:schemeClr val="tx2"/>
                </a:solidFill>
              </a:rPr>
              <a:t>α</a:t>
            </a:r>
            <a:r>
              <a:rPr lang="en-US" altLang="zh-CN" dirty="0">
                <a:solidFill>
                  <a:schemeClr val="tx2"/>
                </a:solidFill>
              </a:rPr>
              <a:t>) } </a:t>
            </a:r>
            <a:r>
              <a:rPr lang="zh-CN" altLang="zh-CN" dirty="0">
                <a:solidFill>
                  <a:schemeClr val="tx2"/>
                </a:solidFill>
              </a:rPr>
              <a:t>，</a:t>
            </a:r>
            <a:endParaRPr lang="en-US" altLang="zh-CN" dirty="0">
              <a:solidFill>
                <a:schemeClr val="tx2"/>
              </a:solidFill>
            </a:endParaRPr>
          </a:p>
          <a:p>
            <a:pPr>
              <a:buFont typeface="Wingdings" panose="05000000000000000000" pitchFamily="2" charset="2"/>
              <a:buNone/>
            </a:pPr>
            <a:r>
              <a:rPr lang="zh-CN" altLang="en-US" dirty="0">
                <a:solidFill>
                  <a:schemeClr val="tx2"/>
                </a:solidFill>
              </a:rPr>
              <a:t>                        </a:t>
            </a:r>
            <a:r>
              <a:rPr lang="en-US" altLang="zh-CN" dirty="0">
                <a:solidFill>
                  <a:schemeClr val="tx2"/>
                </a:solidFill>
                <a:sym typeface="Symbol" panose="05050102010706020507" pitchFamily="18" charset="2"/>
              </a:rPr>
              <a:t></a:t>
            </a:r>
            <a:r>
              <a:rPr lang="en-US" altLang="zh-CN" dirty="0">
                <a:solidFill>
                  <a:schemeClr val="tx2"/>
                </a:solidFill>
              </a:rPr>
              <a:t> </a:t>
            </a:r>
            <a:r>
              <a:rPr lang="en-US" altLang="zh-CN" baseline="-25000" dirty="0">
                <a:solidFill>
                  <a:schemeClr val="tx2"/>
                </a:solidFill>
              </a:rPr>
              <a:t>B</a:t>
            </a:r>
            <a:r>
              <a:rPr lang="en-US" altLang="zh-CN" dirty="0">
                <a:solidFill>
                  <a:schemeClr val="tx2"/>
                </a:solidFill>
              </a:rPr>
              <a:t> (r</a:t>
            </a:r>
            <a:r>
              <a:rPr lang="en-US" altLang="zh-CN" baseline="-25000" dirty="0">
                <a:solidFill>
                  <a:schemeClr val="tx2"/>
                </a:solidFill>
              </a:rPr>
              <a:t>1</a:t>
            </a:r>
            <a:r>
              <a:rPr lang="en-US" altLang="zh-CN" dirty="0">
                <a:solidFill>
                  <a:schemeClr val="tx2"/>
                </a:solidFill>
              </a:rPr>
              <a:t>) </a:t>
            </a:r>
            <a:r>
              <a:rPr lang="en-US" altLang="zh-CN" b="1" dirty="0">
                <a:solidFill>
                  <a:schemeClr val="tx2"/>
                </a:solidFill>
              </a:rPr>
              <a:t>x</a:t>
            </a:r>
            <a:r>
              <a:rPr lang="en-US" altLang="zh-CN" dirty="0">
                <a:solidFill>
                  <a:schemeClr val="tx2"/>
                </a:solidFill>
              </a:rPr>
              <a:t> r</a:t>
            </a:r>
            <a:r>
              <a:rPr lang="en-US" altLang="zh-CN" baseline="-25000" dirty="0">
                <a:solidFill>
                  <a:schemeClr val="tx2"/>
                </a:solidFill>
              </a:rPr>
              <a:t>2</a:t>
            </a:r>
            <a:r>
              <a:rPr lang="zh-CN" altLang="en-US" baseline="-25000" dirty="0">
                <a:solidFill>
                  <a:schemeClr val="tx2"/>
                </a:solidFill>
              </a:rPr>
              <a:t> </a:t>
            </a:r>
            <a:r>
              <a:rPr lang="en-US" altLang="zh-CN" dirty="0">
                <a:solidFill>
                  <a:schemeClr val="tx2"/>
                </a:solidFill>
              </a:rPr>
              <a:t> =</a:t>
            </a:r>
            <a:r>
              <a:rPr lang="zh-CN" altLang="en-US" dirty="0">
                <a:solidFill>
                  <a:schemeClr val="tx2"/>
                </a:solidFill>
              </a:rPr>
              <a:t>  </a:t>
            </a:r>
            <a:r>
              <a:rPr lang="en-US" altLang="zh-CN" dirty="0">
                <a:solidFill>
                  <a:schemeClr val="tx2"/>
                </a:solidFill>
              </a:rPr>
              <a:t>{ (</a:t>
            </a:r>
            <a:r>
              <a:rPr lang="zh-CN" altLang="zh-CN" dirty="0">
                <a:solidFill>
                  <a:schemeClr val="tx2"/>
                </a:solidFill>
              </a:rPr>
              <a:t>α，</a:t>
            </a:r>
            <a:r>
              <a:rPr lang="en-US" altLang="zh-CN" dirty="0">
                <a:solidFill>
                  <a:schemeClr val="tx2"/>
                </a:solidFill>
              </a:rPr>
              <a:t>2) , (</a:t>
            </a:r>
            <a:r>
              <a:rPr lang="zh-CN" altLang="zh-CN" dirty="0">
                <a:solidFill>
                  <a:schemeClr val="tx2"/>
                </a:solidFill>
              </a:rPr>
              <a:t>α，</a:t>
            </a:r>
            <a:r>
              <a:rPr lang="en-US" altLang="zh-CN" dirty="0">
                <a:solidFill>
                  <a:schemeClr val="tx2"/>
                </a:solidFill>
              </a:rPr>
              <a:t>2) , (</a:t>
            </a:r>
            <a:r>
              <a:rPr lang="zh-CN" altLang="zh-CN" dirty="0">
                <a:solidFill>
                  <a:schemeClr val="tx2"/>
                </a:solidFill>
              </a:rPr>
              <a:t>α，</a:t>
            </a:r>
            <a:r>
              <a:rPr lang="en-US" altLang="zh-CN" dirty="0">
                <a:solidFill>
                  <a:schemeClr val="tx2"/>
                </a:solidFill>
              </a:rPr>
              <a:t>3) , (</a:t>
            </a:r>
            <a:r>
              <a:rPr lang="zh-CN" altLang="zh-CN" dirty="0">
                <a:solidFill>
                  <a:schemeClr val="tx2"/>
                </a:solidFill>
              </a:rPr>
              <a:t>α，</a:t>
            </a:r>
            <a:r>
              <a:rPr lang="en-US" altLang="zh-CN" dirty="0">
                <a:solidFill>
                  <a:schemeClr val="tx2"/>
                </a:solidFill>
              </a:rPr>
              <a:t>3 ) , ( a</a:t>
            </a:r>
            <a:r>
              <a:rPr lang="zh-CN" altLang="zh-CN" dirty="0">
                <a:solidFill>
                  <a:schemeClr val="tx2"/>
                </a:solidFill>
              </a:rPr>
              <a:t>，</a:t>
            </a:r>
            <a:r>
              <a:rPr lang="en-US" altLang="zh-CN" dirty="0">
                <a:solidFill>
                  <a:schemeClr val="tx2"/>
                </a:solidFill>
              </a:rPr>
              <a:t>3) , (</a:t>
            </a:r>
            <a:r>
              <a:rPr lang="zh-CN" altLang="zh-CN" dirty="0">
                <a:solidFill>
                  <a:schemeClr val="tx2"/>
                </a:solidFill>
              </a:rPr>
              <a:t>α，</a:t>
            </a:r>
            <a:r>
              <a:rPr lang="en-US" altLang="zh-CN" dirty="0">
                <a:solidFill>
                  <a:schemeClr val="tx2"/>
                </a:solidFill>
              </a:rPr>
              <a:t>3) }</a:t>
            </a:r>
            <a:endParaRPr lang="zh-CN" altLang="zh-CN" dirty="0">
              <a:solidFill>
                <a:schemeClr val="tx2"/>
              </a:solidFill>
            </a:endParaRPr>
          </a:p>
          <a:p>
            <a:pPr>
              <a:buFont typeface="Wingdings" panose="05000000000000000000" pitchFamily="2" charset="2"/>
              <a:buNone/>
            </a:pPr>
            <a:r>
              <a:rPr lang="en-US" altLang="zh-CN" dirty="0">
                <a:solidFill>
                  <a:schemeClr val="tx2"/>
                </a:solidFill>
              </a:rPr>
              <a:t> </a:t>
            </a:r>
            <a:endParaRPr lang="zh-CN" altLang="zh-CN"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1020B8A-533B-4EB7-905E-E7037469B400}"/>
              </a:ext>
            </a:extLst>
          </p:cNvPr>
          <p:cNvSpPr>
            <a:spLocks noGrp="1" noChangeArrowheads="1"/>
          </p:cNvSpPr>
          <p:nvPr>
            <p:ph type="title"/>
          </p:nvPr>
        </p:nvSpPr>
        <p:spPr/>
        <p:txBody>
          <a:bodyPr/>
          <a:lstStyle/>
          <a:p>
            <a:r>
              <a:rPr lang="en-US" altLang="zh-CN"/>
              <a:t>SQL and Relational Algebra</a:t>
            </a:r>
          </a:p>
        </p:txBody>
      </p:sp>
      <p:sp>
        <p:nvSpPr>
          <p:cNvPr id="86019" name="Rectangle 3">
            <a:extLst>
              <a:ext uri="{FF2B5EF4-FFF2-40B4-BE49-F238E27FC236}">
                <a16:creationId xmlns:a16="http://schemas.microsoft.com/office/drawing/2014/main" id="{05AF5C06-830D-4FB5-BF83-A4768989083C}"/>
              </a:ext>
            </a:extLst>
          </p:cNvPr>
          <p:cNvSpPr>
            <a:spLocks noGrp="1" noChangeArrowheads="1"/>
          </p:cNvSpPr>
          <p:nvPr>
            <p:ph type="body" idx="4294967295"/>
          </p:nvPr>
        </p:nvSpPr>
        <p:spPr>
          <a:xfrm>
            <a:off x="1104899" y="1648597"/>
            <a:ext cx="9893067" cy="4840287"/>
          </a:xfrm>
        </p:spPr>
        <p:txBody>
          <a:bodyPr/>
          <a:lstStyle/>
          <a:p>
            <a:r>
              <a:rPr lang="en-US" altLang="zh-CN" b="1" dirty="0">
                <a:solidFill>
                  <a:srgbClr val="FF0000"/>
                </a:solidFill>
              </a:rPr>
              <a:t>select</a:t>
            </a:r>
            <a:r>
              <a:rPr lang="en-US" altLang="zh-CN" dirty="0">
                <a:solidFill>
                  <a:srgbClr val="FF0000"/>
                </a:solidFill>
              </a:rPr>
              <a:t> A</a:t>
            </a:r>
            <a:r>
              <a:rPr lang="en-US" altLang="zh-CN" baseline="-25000" dirty="0">
                <a:solidFill>
                  <a:srgbClr val="FF0000"/>
                </a:solidFill>
              </a:rPr>
              <a:t>1</a:t>
            </a:r>
            <a:r>
              <a:rPr lang="en-US" altLang="zh-CN" dirty="0">
                <a:solidFill>
                  <a:srgbClr val="FF0000"/>
                </a:solidFill>
              </a:rPr>
              <a:t>, A</a:t>
            </a:r>
            <a:r>
              <a:rPr lang="en-US" altLang="zh-CN" baseline="-25000" dirty="0">
                <a:solidFill>
                  <a:srgbClr val="FF0000"/>
                </a:solidFill>
              </a:rPr>
              <a:t>2</a:t>
            </a:r>
            <a:r>
              <a:rPr lang="en-US" altLang="zh-CN" dirty="0">
                <a:solidFill>
                  <a:srgbClr val="FF0000"/>
                </a:solidFill>
              </a:rPr>
              <a:t>, .. A</a:t>
            </a:r>
            <a:r>
              <a:rPr lang="en-US" altLang="zh-CN" baseline="-25000" dirty="0">
                <a:solidFill>
                  <a:srgbClr val="FF0000"/>
                </a:solidFill>
              </a:rPr>
              <a:t>n</a:t>
            </a:r>
            <a:br>
              <a:rPr lang="en-US" altLang="zh-CN" dirty="0">
                <a:solidFill>
                  <a:srgbClr val="FF0000"/>
                </a:solidFill>
              </a:rPr>
            </a:br>
            <a:r>
              <a:rPr lang="en-US" altLang="zh-CN" b="1" dirty="0">
                <a:solidFill>
                  <a:srgbClr val="FF0000"/>
                </a:solidFill>
              </a:rPr>
              <a:t>from   </a:t>
            </a:r>
            <a:r>
              <a:rPr lang="en-US" altLang="zh-CN" dirty="0">
                <a:solidFill>
                  <a:srgbClr val="FF0000"/>
                </a:solidFill>
              </a:rPr>
              <a:t>r</a:t>
            </a:r>
            <a:r>
              <a:rPr lang="en-US" altLang="zh-CN" baseline="-25000" dirty="0">
                <a:solidFill>
                  <a:srgbClr val="FF0000"/>
                </a:solidFill>
              </a:rPr>
              <a:t>1</a:t>
            </a:r>
            <a:r>
              <a:rPr lang="en-US" altLang="zh-CN" dirty="0">
                <a:solidFill>
                  <a:srgbClr val="FF0000"/>
                </a:solidFill>
              </a:rPr>
              <a:t>, r</a:t>
            </a:r>
            <a:r>
              <a:rPr lang="en-US" altLang="zh-CN" baseline="-25000" dirty="0">
                <a:solidFill>
                  <a:srgbClr val="FF0000"/>
                </a:solidFill>
              </a:rPr>
              <a:t>2</a:t>
            </a:r>
            <a:r>
              <a:rPr lang="en-US" altLang="zh-CN" dirty="0">
                <a:solidFill>
                  <a:srgbClr val="FF0000"/>
                </a:solidFill>
              </a:rPr>
              <a:t>, …, r</a:t>
            </a:r>
            <a:r>
              <a:rPr lang="en-US" altLang="zh-CN" baseline="-25000" dirty="0">
                <a:solidFill>
                  <a:srgbClr val="FF0000"/>
                </a:solidFill>
              </a:rPr>
              <a:t>m</a:t>
            </a:r>
            <a:br>
              <a:rPr lang="en-US" altLang="zh-CN" dirty="0">
                <a:solidFill>
                  <a:srgbClr val="FF0000"/>
                </a:solidFill>
              </a:rPr>
            </a:br>
            <a:r>
              <a:rPr lang="en-US" altLang="zh-CN" b="1" dirty="0">
                <a:solidFill>
                  <a:srgbClr val="FF0000"/>
                </a:solidFill>
              </a:rPr>
              <a:t>where P</a:t>
            </a:r>
          </a:p>
          <a:p>
            <a:pPr>
              <a:buFont typeface="Monotype Sorts"/>
              <a:buNone/>
            </a:pPr>
            <a:r>
              <a:rPr lang="en-US" altLang="zh-CN" dirty="0"/>
              <a:t>    is equivalent to the following expression in multiset relational algebra</a:t>
            </a:r>
          </a:p>
          <a:p>
            <a:pPr>
              <a:buFont typeface="Monotype Sorts"/>
              <a:buNone/>
            </a:pPr>
            <a:r>
              <a:rPr lang="en-US" altLang="zh-CN" dirty="0"/>
              <a:t>        </a:t>
            </a:r>
            <a:r>
              <a:rPr lang="en-US" altLang="zh-CN" dirty="0">
                <a:solidFill>
                  <a:srgbClr val="7030A0"/>
                </a:solidFill>
                <a:sym typeface="Symbol" panose="05050102010706020507" pitchFamily="18" charset="2"/>
              </a:rPr>
              <a:t></a:t>
            </a:r>
            <a:r>
              <a:rPr lang="en-US" altLang="zh-CN" dirty="0">
                <a:solidFill>
                  <a:srgbClr val="7030A0"/>
                </a:solidFill>
              </a:rPr>
              <a:t> </a:t>
            </a:r>
            <a:r>
              <a:rPr lang="en-US" altLang="zh-CN" sz="1000" dirty="0">
                <a:solidFill>
                  <a:srgbClr val="7030A0"/>
                </a:solidFill>
              </a:rPr>
              <a:t>A</a:t>
            </a:r>
            <a:r>
              <a:rPr lang="en-US" altLang="zh-CN" sz="1000" baseline="-25000" dirty="0">
                <a:solidFill>
                  <a:srgbClr val="7030A0"/>
                </a:solidFill>
              </a:rPr>
              <a:t>1</a:t>
            </a:r>
            <a:r>
              <a:rPr lang="en-US" altLang="zh-CN" sz="1000" dirty="0">
                <a:solidFill>
                  <a:srgbClr val="7030A0"/>
                </a:solidFill>
              </a:rPr>
              <a:t>, A</a:t>
            </a:r>
            <a:r>
              <a:rPr lang="en-US" altLang="zh-CN" sz="1000" baseline="-25000" dirty="0">
                <a:solidFill>
                  <a:srgbClr val="7030A0"/>
                </a:solidFill>
              </a:rPr>
              <a:t>2</a:t>
            </a:r>
            <a:r>
              <a:rPr lang="en-US" altLang="zh-CN" sz="1000" dirty="0">
                <a:solidFill>
                  <a:srgbClr val="7030A0"/>
                </a:solidFill>
              </a:rPr>
              <a:t>, .. A</a:t>
            </a:r>
            <a:r>
              <a:rPr lang="en-US" altLang="zh-CN" sz="1000" baseline="-25000" dirty="0">
                <a:solidFill>
                  <a:srgbClr val="7030A0"/>
                </a:solidFill>
              </a:rPr>
              <a:t>n</a:t>
            </a:r>
            <a:r>
              <a:rPr lang="en-US" altLang="zh-CN" sz="1000" dirty="0">
                <a:solidFill>
                  <a:srgbClr val="7030A0"/>
                </a:solidFill>
              </a:rPr>
              <a:t> </a:t>
            </a:r>
            <a:r>
              <a:rPr lang="en-US" altLang="zh-CN" dirty="0">
                <a:solidFill>
                  <a:srgbClr val="7030A0"/>
                </a:solidFill>
              </a:rPr>
              <a:t>(</a:t>
            </a:r>
            <a:r>
              <a:rPr lang="en-US" altLang="zh-CN" sz="2800" dirty="0">
                <a:solidFill>
                  <a:srgbClr val="7030A0"/>
                </a:solidFill>
                <a:sym typeface="Symbol" panose="05050102010706020507" pitchFamily="18" charset="2"/>
              </a:rPr>
              <a:t></a:t>
            </a:r>
            <a:r>
              <a:rPr lang="en-US" altLang="zh-CN" dirty="0">
                <a:solidFill>
                  <a:srgbClr val="7030A0"/>
                </a:solidFill>
              </a:rPr>
              <a:t> </a:t>
            </a:r>
            <a:r>
              <a:rPr lang="en-US" altLang="zh-CN" baseline="-25000" dirty="0">
                <a:solidFill>
                  <a:srgbClr val="7030A0"/>
                </a:solidFill>
              </a:rPr>
              <a:t>P</a:t>
            </a:r>
            <a:r>
              <a:rPr lang="en-US" altLang="zh-CN" dirty="0">
                <a:solidFill>
                  <a:srgbClr val="7030A0"/>
                </a:solidFill>
              </a:rPr>
              <a:t> (r</a:t>
            </a:r>
            <a:r>
              <a:rPr lang="en-US" altLang="zh-CN" baseline="-25000" dirty="0">
                <a:solidFill>
                  <a:srgbClr val="7030A0"/>
                </a:solidFill>
              </a:rPr>
              <a:t>1</a:t>
            </a:r>
            <a:r>
              <a:rPr lang="en-US" altLang="zh-CN" dirty="0">
                <a:solidFill>
                  <a:srgbClr val="7030A0"/>
                </a:solidFill>
              </a:rPr>
              <a:t> x  r</a:t>
            </a:r>
            <a:r>
              <a:rPr lang="en-US" altLang="zh-CN" baseline="-25000" dirty="0">
                <a:solidFill>
                  <a:srgbClr val="7030A0"/>
                </a:solidFill>
              </a:rPr>
              <a:t>2</a:t>
            </a:r>
            <a:r>
              <a:rPr lang="en-US" altLang="zh-CN" dirty="0">
                <a:solidFill>
                  <a:srgbClr val="7030A0"/>
                </a:solidFill>
              </a:rPr>
              <a:t>  x ... x  r</a:t>
            </a:r>
            <a:r>
              <a:rPr lang="en-US" altLang="zh-CN" baseline="-25000" dirty="0">
                <a:solidFill>
                  <a:srgbClr val="7030A0"/>
                </a:solidFill>
              </a:rPr>
              <a:t>m</a:t>
            </a:r>
            <a:r>
              <a:rPr lang="en-US" altLang="zh-CN" dirty="0">
                <a:solidFill>
                  <a:srgbClr val="7030A0"/>
                </a:solidFill>
              </a:rPr>
              <a:t>)</a:t>
            </a:r>
            <a:r>
              <a:rPr lang="zh-CN" altLang="en-US" dirty="0">
                <a:solidFill>
                  <a:srgbClr val="7030A0"/>
                </a:solidFill>
              </a:rPr>
              <a:t> </a:t>
            </a:r>
            <a:r>
              <a:rPr lang="en-US" altLang="zh-CN" dirty="0">
                <a:solidFill>
                  <a:srgbClr val="7030A0"/>
                </a:solidFill>
              </a:rPr>
              <a:t>)</a:t>
            </a:r>
          </a:p>
          <a:p>
            <a:r>
              <a:rPr lang="en-US" altLang="zh-CN" b="1" dirty="0">
                <a:solidFill>
                  <a:srgbClr val="FF0000"/>
                </a:solidFill>
              </a:rPr>
              <a:t>select</a:t>
            </a:r>
            <a:r>
              <a:rPr lang="en-US" altLang="zh-CN" dirty="0">
                <a:solidFill>
                  <a:srgbClr val="FF0000"/>
                </a:solidFill>
              </a:rPr>
              <a:t> A</a:t>
            </a:r>
            <a:r>
              <a:rPr lang="en-US" altLang="zh-CN" baseline="-25000" dirty="0">
                <a:solidFill>
                  <a:srgbClr val="FF0000"/>
                </a:solidFill>
              </a:rPr>
              <a:t>1</a:t>
            </a:r>
            <a:r>
              <a:rPr lang="en-US" altLang="zh-CN" dirty="0">
                <a:solidFill>
                  <a:srgbClr val="FF0000"/>
                </a:solidFill>
              </a:rPr>
              <a:t>, A</a:t>
            </a:r>
            <a:r>
              <a:rPr lang="en-US" altLang="zh-CN" baseline="-25000" dirty="0">
                <a:solidFill>
                  <a:srgbClr val="FF0000"/>
                </a:solidFill>
              </a:rPr>
              <a:t>2</a:t>
            </a:r>
            <a:r>
              <a:rPr lang="en-US" altLang="zh-CN" dirty="0">
                <a:solidFill>
                  <a:srgbClr val="FF0000"/>
                </a:solidFill>
              </a:rPr>
              <a:t>, </a:t>
            </a:r>
            <a:r>
              <a:rPr lang="en-US" altLang="zh-CN" b="1" dirty="0">
                <a:solidFill>
                  <a:srgbClr val="FF0000"/>
                </a:solidFill>
              </a:rPr>
              <a:t>sum</a:t>
            </a:r>
            <a:r>
              <a:rPr lang="en-US" altLang="zh-CN" dirty="0">
                <a:solidFill>
                  <a:srgbClr val="FF0000"/>
                </a:solidFill>
              </a:rPr>
              <a:t>(A</a:t>
            </a:r>
            <a:r>
              <a:rPr lang="en-US" altLang="zh-CN" baseline="-25000" dirty="0">
                <a:solidFill>
                  <a:srgbClr val="FF0000"/>
                </a:solidFill>
              </a:rPr>
              <a:t>3</a:t>
            </a:r>
            <a:r>
              <a:rPr lang="en-US" altLang="zh-CN" dirty="0">
                <a:solidFill>
                  <a:srgbClr val="FF0000"/>
                </a:solidFill>
              </a:rPr>
              <a:t>)</a:t>
            </a:r>
            <a:br>
              <a:rPr lang="en-US" altLang="zh-CN" dirty="0">
                <a:solidFill>
                  <a:srgbClr val="FF0000"/>
                </a:solidFill>
              </a:rPr>
            </a:br>
            <a:r>
              <a:rPr lang="en-US" altLang="zh-CN" b="1" dirty="0">
                <a:solidFill>
                  <a:srgbClr val="FF0000"/>
                </a:solidFill>
              </a:rPr>
              <a:t>from </a:t>
            </a:r>
            <a:r>
              <a:rPr lang="en-US" altLang="zh-CN" dirty="0">
                <a:solidFill>
                  <a:srgbClr val="FF0000"/>
                </a:solidFill>
              </a:rPr>
              <a:t>r</a:t>
            </a:r>
            <a:r>
              <a:rPr lang="en-US" altLang="zh-CN" baseline="-25000" dirty="0">
                <a:solidFill>
                  <a:srgbClr val="FF0000"/>
                </a:solidFill>
              </a:rPr>
              <a:t>1</a:t>
            </a:r>
            <a:r>
              <a:rPr lang="en-US" altLang="zh-CN" dirty="0">
                <a:solidFill>
                  <a:srgbClr val="FF0000"/>
                </a:solidFill>
              </a:rPr>
              <a:t>, r</a:t>
            </a:r>
            <a:r>
              <a:rPr lang="en-US" altLang="zh-CN" baseline="-25000" dirty="0">
                <a:solidFill>
                  <a:srgbClr val="FF0000"/>
                </a:solidFill>
              </a:rPr>
              <a:t>2</a:t>
            </a:r>
            <a:r>
              <a:rPr lang="en-US" altLang="zh-CN" dirty="0">
                <a:solidFill>
                  <a:srgbClr val="FF0000"/>
                </a:solidFill>
              </a:rPr>
              <a:t>, …, r</a:t>
            </a:r>
            <a:r>
              <a:rPr lang="en-US" altLang="zh-CN" baseline="-25000" dirty="0">
                <a:solidFill>
                  <a:srgbClr val="FF0000"/>
                </a:solidFill>
              </a:rPr>
              <a:t>m </a:t>
            </a:r>
            <a:br>
              <a:rPr lang="en-US" altLang="zh-CN" dirty="0">
                <a:solidFill>
                  <a:srgbClr val="FF0000"/>
                </a:solidFill>
              </a:rPr>
            </a:br>
            <a:r>
              <a:rPr lang="en-US" altLang="zh-CN" b="1" dirty="0">
                <a:solidFill>
                  <a:srgbClr val="FF0000"/>
                </a:solidFill>
              </a:rPr>
              <a:t>where P</a:t>
            </a:r>
            <a:br>
              <a:rPr lang="en-US" altLang="zh-CN" b="1" dirty="0">
                <a:solidFill>
                  <a:srgbClr val="FF0000"/>
                </a:solidFill>
              </a:rPr>
            </a:br>
            <a:r>
              <a:rPr lang="en-US" altLang="zh-CN" b="1" dirty="0">
                <a:solidFill>
                  <a:srgbClr val="FF0000"/>
                </a:solidFill>
              </a:rPr>
              <a:t>group by </a:t>
            </a:r>
            <a:r>
              <a:rPr lang="en-US" altLang="zh-CN" dirty="0">
                <a:solidFill>
                  <a:srgbClr val="FF0000"/>
                </a:solidFill>
              </a:rPr>
              <a:t>A</a:t>
            </a:r>
            <a:r>
              <a:rPr lang="en-US" altLang="zh-CN" baseline="-25000" dirty="0">
                <a:solidFill>
                  <a:srgbClr val="FF0000"/>
                </a:solidFill>
              </a:rPr>
              <a:t>1</a:t>
            </a:r>
            <a:r>
              <a:rPr lang="en-US" altLang="zh-CN" dirty="0">
                <a:solidFill>
                  <a:srgbClr val="FF0000"/>
                </a:solidFill>
              </a:rPr>
              <a:t>, A</a:t>
            </a:r>
            <a:r>
              <a:rPr lang="en-US" altLang="zh-CN" baseline="-25000" dirty="0">
                <a:solidFill>
                  <a:srgbClr val="FF0000"/>
                </a:solidFill>
              </a:rPr>
              <a:t>2</a:t>
            </a:r>
            <a:endParaRPr lang="en-US" altLang="zh-CN" dirty="0">
              <a:solidFill>
                <a:srgbClr val="FF0000"/>
              </a:solidFill>
            </a:endParaRPr>
          </a:p>
          <a:p>
            <a:pPr>
              <a:buFont typeface="Monotype Sorts"/>
              <a:buNone/>
            </a:pPr>
            <a:r>
              <a:rPr lang="en-US" altLang="zh-CN" dirty="0"/>
              <a:t>    is equivalent to the following expression in multiset relational algebra</a:t>
            </a:r>
          </a:p>
          <a:p>
            <a:pPr>
              <a:buFont typeface="Monotype Sorts"/>
              <a:buNone/>
            </a:pPr>
            <a:r>
              <a:rPr lang="en-US" altLang="zh-CN" b="1" baseline="-25000" dirty="0"/>
              <a:t> </a:t>
            </a:r>
            <a:r>
              <a:rPr lang="zh-CN" altLang="en-US" b="1" baseline="-25000" dirty="0"/>
              <a:t>                      </a:t>
            </a:r>
            <a:r>
              <a:rPr lang="en-US" altLang="zh-CN" sz="1000" b="1" dirty="0"/>
              <a:t>A</a:t>
            </a:r>
            <a:r>
              <a:rPr lang="en-US" altLang="zh-CN" sz="1000" b="1" baseline="-25000" dirty="0"/>
              <a:t>1</a:t>
            </a:r>
            <a:r>
              <a:rPr lang="en-US" altLang="zh-CN" sz="1000" b="1" dirty="0"/>
              <a:t>, A</a:t>
            </a:r>
            <a:r>
              <a:rPr lang="en-US" altLang="zh-CN" sz="1000" b="1" baseline="-25000" dirty="0"/>
              <a:t>2</a:t>
            </a:r>
            <a:r>
              <a:rPr lang="zh-CN" altLang="en-US" sz="1000" b="1" baseline="-25000" dirty="0"/>
              <a:t>             </a:t>
            </a:r>
            <a:r>
              <a:rPr lang="en-US" altLang="zh-CN" b="1" baseline="-25000" dirty="0">
                <a:sym typeface="Symbol" panose="05050102010706020507" pitchFamily="18" charset="2"/>
              </a:rPr>
              <a:t>sum</a:t>
            </a:r>
            <a:r>
              <a:rPr lang="zh-CN" altLang="en-US" b="1" baseline="-25000" dirty="0">
                <a:sym typeface="Symbol" panose="05050102010706020507" pitchFamily="18" charset="2"/>
              </a:rPr>
              <a:t>（</a:t>
            </a:r>
            <a:r>
              <a:rPr lang="en-US" altLang="zh-CN" sz="1000" b="1" dirty="0"/>
              <a:t>A</a:t>
            </a:r>
            <a:r>
              <a:rPr lang="en-US" altLang="zh-CN" sz="1000" b="1" baseline="-25000" dirty="0"/>
              <a:t>3</a:t>
            </a:r>
            <a:r>
              <a:rPr lang="zh-CN" altLang="en-US" b="1" baseline="-25000" dirty="0">
                <a:sym typeface="Symbol" panose="05050102010706020507" pitchFamily="18" charset="2"/>
              </a:rPr>
              <a:t>）</a:t>
            </a:r>
            <a:r>
              <a:rPr lang="en-US" altLang="zh-CN" b="1" dirty="0">
                <a:sym typeface="Symbol" panose="05050102010706020507" pitchFamily="18" charset="2"/>
              </a:rPr>
              <a:t> </a:t>
            </a:r>
            <a:r>
              <a:rPr lang="en-US" altLang="zh-CN" dirty="0">
                <a:solidFill>
                  <a:srgbClr val="00B0F0"/>
                </a:solidFill>
                <a:sym typeface="Symbol" panose="05050102010706020507" pitchFamily="18" charset="2"/>
              </a:rPr>
              <a:t>(</a:t>
            </a:r>
            <a:r>
              <a:rPr lang="zh-CN" altLang="en-US" dirty="0">
                <a:sym typeface="Symbol" panose="05050102010706020507" pitchFamily="18" charset="2"/>
              </a:rPr>
              <a:t> </a:t>
            </a:r>
            <a:r>
              <a:rPr lang="en-US" altLang="zh-CN" sz="2800" dirty="0">
                <a:sym typeface="Symbol" panose="05050102010706020507" pitchFamily="18" charset="2"/>
              </a:rPr>
              <a:t></a:t>
            </a:r>
            <a:r>
              <a:rPr lang="en-US" altLang="zh-CN" dirty="0"/>
              <a:t> </a:t>
            </a:r>
            <a:r>
              <a:rPr lang="en-US" altLang="zh-CN" baseline="-25000" dirty="0"/>
              <a:t>P</a:t>
            </a:r>
            <a:r>
              <a:rPr lang="en-US" altLang="zh-CN" dirty="0"/>
              <a:t> </a:t>
            </a:r>
            <a:r>
              <a:rPr lang="en-US" altLang="zh-CN" dirty="0">
                <a:solidFill>
                  <a:srgbClr val="FF0000"/>
                </a:solidFill>
              </a:rPr>
              <a:t>(</a:t>
            </a:r>
            <a:r>
              <a:rPr lang="en-US" altLang="zh-CN" dirty="0"/>
              <a:t>r</a:t>
            </a:r>
            <a:r>
              <a:rPr lang="en-US" altLang="zh-CN" baseline="-25000" dirty="0"/>
              <a:t>1</a:t>
            </a:r>
            <a:r>
              <a:rPr lang="en-US" altLang="zh-CN" dirty="0"/>
              <a:t> x  r</a:t>
            </a:r>
            <a:r>
              <a:rPr lang="en-US" altLang="zh-CN" baseline="-25000" dirty="0"/>
              <a:t>2</a:t>
            </a:r>
            <a:r>
              <a:rPr lang="en-US" altLang="zh-CN" dirty="0"/>
              <a:t>  x ... x  r</a:t>
            </a:r>
            <a:r>
              <a:rPr lang="en-US" altLang="zh-CN" baseline="-25000" dirty="0"/>
              <a:t>m</a:t>
            </a:r>
            <a:r>
              <a:rPr lang="en-US" altLang="zh-CN" dirty="0">
                <a:solidFill>
                  <a:srgbClr val="FF0000"/>
                </a:solidFill>
              </a:rPr>
              <a:t>)</a:t>
            </a:r>
            <a:r>
              <a:rPr lang="zh-CN" altLang="en-US" dirty="0"/>
              <a:t> </a:t>
            </a:r>
            <a:r>
              <a:rPr lang="en-US" altLang="zh-CN" dirty="0">
                <a:solidFill>
                  <a:srgbClr val="00B0F0"/>
                </a:solidFill>
              </a:rPr>
              <a:t>)</a:t>
            </a:r>
            <a:r>
              <a:rPr lang="zh-CN" altLang="en-US" dirty="0"/>
              <a:t> </a:t>
            </a:r>
            <a:endParaRPr lang="en-US" altLang="zh-CN" dirty="0"/>
          </a:p>
        </p:txBody>
      </p:sp>
      <p:pic>
        <p:nvPicPr>
          <p:cNvPr id="86020" name="Picture 4" descr="CalG">
            <a:extLst>
              <a:ext uri="{FF2B5EF4-FFF2-40B4-BE49-F238E27FC236}">
                <a16:creationId xmlns:a16="http://schemas.microsoft.com/office/drawing/2014/main" id="{0CAF02C2-3720-4E32-9029-423B2ACC43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832" r="90234"/>
          <a:stretch>
            <a:fillRect/>
          </a:stretch>
        </p:blipFill>
        <p:spPr bwMode="auto">
          <a:xfrm>
            <a:off x="2673467" y="5677803"/>
            <a:ext cx="2730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FA36D98E-2896-424F-9E55-36E0B2CF770E}"/>
              </a:ext>
            </a:extLst>
          </p:cNvPr>
          <p:cNvSpPr>
            <a:spLocks noGrp="1" noChangeArrowheads="1"/>
          </p:cNvSpPr>
          <p:nvPr>
            <p:ph type="title"/>
          </p:nvPr>
        </p:nvSpPr>
        <p:spPr/>
        <p:txBody>
          <a:bodyPr/>
          <a:lstStyle/>
          <a:p>
            <a:r>
              <a:rPr lang="en-US" altLang="zh-CN"/>
              <a:t>SQL and Relational Algebra</a:t>
            </a:r>
          </a:p>
        </p:txBody>
      </p:sp>
      <p:sp>
        <p:nvSpPr>
          <p:cNvPr id="87043" name="Rectangle 3">
            <a:extLst>
              <a:ext uri="{FF2B5EF4-FFF2-40B4-BE49-F238E27FC236}">
                <a16:creationId xmlns:a16="http://schemas.microsoft.com/office/drawing/2014/main" id="{4CC1B4E5-9F20-48DF-89BC-6FFF6B4CEC11}"/>
              </a:ext>
            </a:extLst>
          </p:cNvPr>
          <p:cNvSpPr>
            <a:spLocks noGrp="1" noChangeArrowheads="1"/>
          </p:cNvSpPr>
          <p:nvPr>
            <p:ph type="body" idx="4294967295"/>
          </p:nvPr>
        </p:nvSpPr>
        <p:spPr>
          <a:xfrm>
            <a:off x="1104900" y="1678745"/>
            <a:ext cx="9980682" cy="4143375"/>
          </a:xfrm>
        </p:spPr>
        <p:txBody>
          <a:bodyPr>
            <a:normAutofit/>
          </a:bodyPr>
          <a:lstStyle/>
          <a:p>
            <a:r>
              <a:rPr lang="en-US" altLang="zh-CN" dirty="0"/>
              <a:t>the non-aggregated attributes in the </a:t>
            </a:r>
            <a:r>
              <a:rPr lang="en-US" altLang="zh-CN" b="1" dirty="0"/>
              <a:t>select</a:t>
            </a:r>
            <a:r>
              <a:rPr lang="en-US" altLang="zh-CN" dirty="0"/>
              <a:t> clause may be a subset of the </a:t>
            </a:r>
            <a:r>
              <a:rPr lang="en-US" altLang="zh-CN" b="1" dirty="0"/>
              <a:t>group by</a:t>
            </a:r>
            <a:r>
              <a:rPr lang="en-US" altLang="zh-CN" dirty="0"/>
              <a:t> attributes</a:t>
            </a:r>
            <a:r>
              <a:rPr lang="zh-CN" altLang="en-US" dirty="0"/>
              <a:t>（</a:t>
            </a:r>
            <a:r>
              <a:rPr lang="zh-CN" altLang="en-US" dirty="0">
                <a:solidFill>
                  <a:srgbClr val="7030A0"/>
                </a:solidFill>
              </a:rPr>
              <a:t>不在聚合函数中的属性，是分组属性的一个子集</a:t>
            </a:r>
            <a:r>
              <a:rPr lang="zh-CN" altLang="en-US" dirty="0"/>
              <a:t>）</a:t>
            </a:r>
            <a:r>
              <a:rPr lang="en-US" altLang="zh-CN" dirty="0"/>
              <a:t>, in which case the equivalence is as follows:</a:t>
            </a:r>
            <a:br>
              <a:rPr lang="en-US" altLang="zh-CN" b="1" dirty="0"/>
            </a:br>
            <a:br>
              <a:rPr lang="en-US" altLang="zh-CN" b="1" dirty="0"/>
            </a:br>
            <a:r>
              <a:rPr lang="en-US" altLang="zh-CN" b="1" dirty="0">
                <a:solidFill>
                  <a:srgbClr val="FF0000"/>
                </a:solidFill>
              </a:rPr>
              <a:t>select</a:t>
            </a:r>
            <a:r>
              <a:rPr lang="en-US" altLang="zh-CN" dirty="0">
                <a:solidFill>
                  <a:srgbClr val="FF0000"/>
                </a:solidFill>
              </a:rPr>
              <a:t> A</a:t>
            </a:r>
            <a:r>
              <a:rPr lang="en-US" altLang="zh-CN" baseline="-25000" dirty="0">
                <a:solidFill>
                  <a:srgbClr val="FF0000"/>
                </a:solidFill>
              </a:rPr>
              <a:t>1 </a:t>
            </a:r>
            <a:r>
              <a:rPr lang="en-US" altLang="zh-CN" dirty="0">
                <a:solidFill>
                  <a:srgbClr val="FF0000"/>
                </a:solidFill>
              </a:rPr>
              <a:t>, </a:t>
            </a:r>
            <a:r>
              <a:rPr lang="en-US" altLang="zh-CN" b="1" dirty="0">
                <a:solidFill>
                  <a:srgbClr val="FF0000"/>
                </a:solidFill>
              </a:rPr>
              <a:t>sum</a:t>
            </a:r>
            <a:r>
              <a:rPr lang="en-US" altLang="zh-CN" dirty="0">
                <a:solidFill>
                  <a:srgbClr val="FF0000"/>
                </a:solidFill>
              </a:rPr>
              <a:t>(A</a:t>
            </a:r>
            <a:r>
              <a:rPr lang="en-US" altLang="zh-CN" baseline="-25000" dirty="0">
                <a:solidFill>
                  <a:srgbClr val="FF0000"/>
                </a:solidFill>
              </a:rPr>
              <a:t>3</a:t>
            </a:r>
            <a:r>
              <a:rPr lang="en-US" altLang="zh-CN" dirty="0">
                <a:solidFill>
                  <a:srgbClr val="FF0000"/>
                </a:solidFill>
              </a:rPr>
              <a:t>)</a:t>
            </a:r>
            <a:br>
              <a:rPr lang="en-US" altLang="zh-CN" dirty="0">
                <a:solidFill>
                  <a:srgbClr val="FF0000"/>
                </a:solidFill>
              </a:rPr>
            </a:br>
            <a:r>
              <a:rPr lang="en-US" altLang="zh-CN" b="1" dirty="0">
                <a:solidFill>
                  <a:srgbClr val="FF0000"/>
                </a:solidFill>
              </a:rPr>
              <a:t>from </a:t>
            </a:r>
            <a:r>
              <a:rPr lang="en-US" altLang="zh-CN" dirty="0">
                <a:solidFill>
                  <a:srgbClr val="FF0000"/>
                </a:solidFill>
              </a:rPr>
              <a:t>r</a:t>
            </a:r>
            <a:r>
              <a:rPr lang="en-US" altLang="zh-CN" baseline="-25000" dirty="0">
                <a:solidFill>
                  <a:srgbClr val="FF0000"/>
                </a:solidFill>
              </a:rPr>
              <a:t>1</a:t>
            </a:r>
            <a:r>
              <a:rPr lang="en-US" altLang="zh-CN" dirty="0">
                <a:solidFill>
                  <a:srgbClr val="FF0000"/>
                </a:solidFill>
              </a:rPr>
              <a:t>, r</a:t>
            </a:r>
            <a:r>
              <a:rPr lang="en-US" altLang="zh-CN" baseline="-25000" dirty="0">
                <a:solidFill>
                  <a:srgbClr val="FF0000"/>
                </a:solidFill>
              </a:rPr>
              <a:t>2</a:t>
            </a:r>
            <a:r>
              <a:rPr lang="en-US" altLang="zh-CN" dirty="0">
                <a:solidFill>
                  <a:srgbClr val="FF0000"/>
                </a:solidFill>
              </a:rPr>
              <a:t>, …, r</a:t>
            </a:r>
            <a:r>
              <a:rPr lang="en-US" altLang="zh-CN" baseline="-25000" dirty="0">
                <a:solidFill>
                  <a:srgbClr val="FF0000"/>
                </a:solidFill>
              </a:rPr>
              <a:t>m </a:t>
            </a:r>
            <a:br>
              <a:rPr lang="en-US" altLang="zh-CN" dirty="0">
                <a:solidFill>
                  <a:srgbClr val="FF0000"/>
                </a:solidFill>
              </a:rPr>
            </a:br>
            <a:r>
              <a:rPr lang="en-US" altLang="zh-CN" b="1" dirty="0">
                <a:solidFill>
                  <a:srgbClr val="FF0000"/>
                </a:solidFill>
              </a:rPr>
              <a:t>where P</a:t>
            </a:r>
            <a:br>
              <a:rPr lang="en-US" altLang="zh-CN" b="1" dirty="0">
                <a:solidFill>
                  <a:srgbClr val="FF0000"/>
                </a:solidFill>
              </a:rPr>
            </a:br>
            <a:r>
              <a:rPr lang="en-US" altLang="zh-CN" b="1" dirty="0">
                <a:solidFill>
                  <a:srgbClr val="FF0000"/>
                </a:solidFill>
              </a:rPr>
              <a:t>group by </a:t>
            </a:r>
            <a:r>
              <a:rPr lang="en-US" altLang="zh-CN" dirty="0">
                <a:solidFill>
                  <a:srgbClr val="FF0000"/>
                </a:solidFill>
              </a:rPr>
              <a:t>A</a:t>
            </a:r>
            <a:r>
              <a:rPr lang="en-US" altLang="zh-CN" baseline="-25000" dirty="0">
                <a:solidFill>
                  <a:srgbClr val="FF0000"/>
                </a:solidFill>
              </a:rPr>
              <a:t>1</a:t>
            </a:r>
            <a:r>
              <a:rPr lang="en-US" altLang="zh-CN" dirty="0">
                <a:solidFill>
                  <a:srgbClr val="FF0000"/>
                </a:solidFill>
              </a:rPr>
              <a:t>, A</a:t>
            </a:r>
            <a:r>
              <a:rPr lang="en-US" altLang="zh-CN" baseline="-25000" dirty="0">
                <a:solidFill>
                  <a:srgbClr val="FF0000"/>
                </a:solidFill>
              </a:rPr>
              <a:t>2</a:t>
            </a:r>
            <a:endParaRPr lang="en-US" altLang="zh-CN" dirty="0">
              <a:solidFill>
                <a:srgbClr val="FF0000"/>
              </a:solidFill>
            </a:endParaRPr>
          </a:p>
          <a:p>
            <a:r>
              <a:rPr lang="en-US" altLang="zh-CN" dirty="0"/>
              <a:t>is equivalent to the following expression in multiset relational algebra</a:t>
            </a:r>
          </a:p>
          <a:p>
            <a:pPr>
              <a:buFont typeface="Monotype Sorts"/>
              <a:buNone/>
            </a:pPr>
            <a:r>
              <a:rPr lang="en-US" altLang="zh-CN" dirty="0"/>
              <a:t>        </a:t>
            </a:r>
            <a:r>
              <a:rPr lang="en-US" altLang="zh-CN" dirty="0">
                <a:sym typeface="Symbol" panose="05050102010706020507" pitchFamily="18" charset="2"/>
              </a:rPr>
              <a:t></a:t>
            </a:r>
            <a:r>
              <a:rPr lang="en-US" altLang="zh-CN" dirty="0"/>
              <a:t> </a:t>
            </a:r>
            <a:r>
              <a:rPr lang="en-US" altLang="zh-CN" baseline="-25000" dirty="0"/>
              <a:t>A1,</a:t>
            </a:r>
            <a:r>
              <a:rPr lang="en-US" altLang="zh-CN" b="1" baseline="-25000" dirty="0">
                <a:sym typeface="Symbol" panose="05050102010706020507" pitchFamily="18" charset="2"/>
              </a:rPr>
              <a:t> sum</a:t>
            </a:r>
            <a:r>
              <a:rPr lang="zh-CN" altLang="en-US" b="1" baseline="-25000" dirty="0">
                <a:sym typeface="Symbol" panose="05050102010706020507" pitchFamily="18" charset="2"/>
              </a:rPr>
              <a:t>（</a:t>
            </a:r>
            <a:r>
              <a:rPr lang="en-US" altLang="zh-CN" sz="1000" b="1" dirty="0"/>
              <a:t>A</a:t>
            </a:r>
            <a:r>
              <a:rPr lang="en-US" altLang="zh-CN" sz="1000" b="1" baseline="-25000" dirty="0"/>
              <a:t>3</a:t>
            </a:r>
            <a:r>
              <a:rPr lang="zh-CN" altLang="en-US" b="1" baseline="-25000" dirty="0">
                <a:sym typeface="Symbol" panose="05050102010706020507" pitchFamily="18" charset="2"/>
              </a:rPr>
              <a:t>）</a:t>
            </a:r>
            <a:r>
              <a:rPr lang="zh-CN" altLang="en-US" baseline="-25000" dirty="0"/>
              <a:t>  </a:t>
            </a:r>
            <a:r>
              <a:rPr lang="en-US" altLang="zh-CN" dirty="0"/>
              <a:t>(</a:t>
            </a:r>
            <a:r>
              <a:rPr lang="en-US" altLang="zh-CN" sz="1000" b="1" dirty="0"/>
              <a:t>A</a:t>
            </a:r>
            <a:r>
              <a:rPr lang="en-US" altLang="zh-CN" sz="1000" b="1" baseline="-25000" dirty="0"/>
              <a:t>1</a:t>
            </a:r>
            <a:r>
              <a:rPr lang="en-US" altLang="zh-CN" sz="1000" b="1" dirty="0"/>
              <a:t>, A</a:t>
            </a:r>
            <a:r>
              <a:rPr lang="en-US" altLang="zh-CN" sz="1000" b="1" baseline="-25000" dirty="0"/>
              <a:t>2</a:t>
            </a:r>
            <a:r>
              <a:rPr lang="zh-CN" altLang="en-US" sz="1000" b="1" baseline="-25000" dirty="0"/>
              <a:t>             </a:t>
            </a:r>
            <a:r>
              <a:rPr lang="en-US" altLang="zh-CN" b="1" baseline="-25000" dirty="0">
                <a:sym typeface="Symbol" panose="05050102010706020507" pitchFamily="18" charset="2"/>
              </a:rPr>
              <a:t>sum</a:t>
            </a:r>
            <a:r>
              <a:rPr lang="zh-CN" altLang="en-US" b="1" baseline="-25000" dirty="0">
                <a:sym typeface="Symbol" panose="05050102010706020507" pitchFamily="18" charset="2"/>
              </a:rPr>
              <a:t>（</a:t>
            </a:r>
            <a:r>
              <a:rPr lang="en-US" altLang="zh-CN" sz="1000" b="1" dirty="0"/>
              <a:t>A</a:t>
            </a:r>
            <a:r>
              <a:rPr lang="en-US" altLang="zh-CN" sz="1000" b="1" baseline="-25000" dirty="0"/>
              <a:t>3</a:t>
            </a:r>
            <a:r>
              <a:rPr lang="zh-CN" altLang="en-US" b="1" baseline="-25000" dirty="0">
                <a:sym typeface="Symbol" panose="05050102010706020507" pitchFamily="18" charset="2"/>
              </a:rPr>
              <a:t>）</a:t>
            </a:r>
            <a:r>
              <a:rPr lang="en-US" altLang="zh-CN" b="1" dirty="0">
                <a:sym typeface="Symbol" panose="05050102010706020507" pitchFamily="18" charset="2"/>
              </a:rPr>
              <a:t> </a:t>
            </a:r>
            <a:r>
              <a:rPr lang="en-US" altLang="zh-CN" dirty="0">
                <a:solidFill>
                  <a:srgbClr val="00B0F0"/>
                </a:solidFill>
                <a:sym typeface="Symbol" panose="05050102010706020507" pitchFamily="18" charset="2"/>
              </a:rPr>
              <a:t>(</a:t>
            </a:r>
            <a:r>
              <a:rPr lang="zh-CN" altLang="en-US" dirty="0">
                <a:sym typeface="Symbol" panose="05050102010706020507" pitchFamily="18" charset="2"/>
              </a:rPr>
              <a:t> </a:t>
            </a:r>
            <a:r>
              <a:rPr lang="en-US" altLang="zh-CN" sz="2800" dirty="0">
                <a:sym typeface="Symbol" panose="05050102010706020507" pitchFamily="18" charset="2"/>
              </a:rPr>
              <a:t></a:t>
            </a:r>
            <a:r>
              <a:rPr lang="en-US" altLang="zh-CN" dirty="0"/>
              <a:t> </a:t>
            </a:r>
            <a:r>
              <a:rPr lang="en-US" altLang="zh-CN" baseline="-25000" dirty="0"/>
              <a:t>P</a:t>
            </a:r>
            <a:r>
              <a:rPr lang="en-US" altLang="zh-CN" dirty="0"/>
              <a:t> </a:t>
            </a:r>
            <a:r>
              <a:rPr lang="en-US" altLang="zh-CN" dirty="0">
                <a:solidFill>
                  <a:srgbClr val="FF0000"/>
                </a:solidFill>
              </a:rPr>
              <a:t>(</a:t>
            </a:r>
            <a:r>
              <a:rPr lang="en-US" altLang="zh-CN" dirty="0"/>
              <a:t>r</a:t>
            </a:r>
            <a:r>
              <a:rPr lang="en-US" altLang="zh-CN" baseline="-25000" dirty="0"/>
              <a:t>1</a:t>
            </a:r>
            <a:r>
              <a:rPr lang="en-US" altLang="zh-CN" dirty="0"/>
              <a:t> x  r</a:t>
            </a:r>
            <a:r>
              <a:rPr lang="en-US" altLang="zh-CN" baseline="-25000" dirty="0"/>
              <a:t>2</a:t>
            </a:r>
            <a:r>
              <a:rPr lang="en-US" altLang="zh-CN" dirty="0"/>
              <a:t>  x ... x  r</a:t>
            </a:r>
            <a:r>
              <a:rPr lang="en-US" altLang="zh-CN" baseline="-25000" dirty="0"/>
              <a:t>m</a:t>
            </a:r>
            <a:r>
              <a:rPr lang="en-US" altLang="zh-CN" dirty="0">
                <a:solidFill>
                  <a:srgbClr val="FF0000"/>
                </a:solidFill>
              </a:rPr>
              <a:t>)</a:t>
            </a:r>
            <a:r>
              <a:rPr lang="zh-CN" altLang="en-US" dirty="0"/>
              <a:t> </a:t>
            </a:r>
            <a:r>
              <a:rPr lang="en-US" altLang="zh-CN" dirty="0">
                <a:solidFill>
                  <a:srgbClr val="00B0F0"/>
                </a:solidFill>
              </a:rPr>
              <a:t>)</a:t>
            </a:r>
            <a:r>
              <a:rPr lang="zh-CN" altLang="en-US" dirty="0"/>
              <a:t>   </a:t>
            </a:r>
            <a:r>
              <a:rPr lang="en-US" altLang="zh-CN" dirty="0"/>
              <a:t>)</a:t>
            </a:r>
          </a:p>
          <a:p>
            <a:pPr>
              <a:buFont typeface="Monotype Sorts"/>
              <a:buNone/>
            </a:pPr>
            <a:endParaRPr lang="en-US" altLang="zh-CN" dirty="0"/>
          </a:p>
          <a:p>
            <a:pPr>
              <a:buFont typeface="Monotype Sorts"/>
              <a:buNone/>
            </a:pPr>
            <a:endParaRPr lang="en-US" altLang="zh-CN" dirty="0"/>
          </a:p>
          <a:p>
            <a:pPr>
              <a:buFont typeface="Monotype Sorts"/>
              <a:buNone/>
            </a:pPr>
            <a:endParaRPr lang="en-US" altLang="zh-CN" dirty="0"/>
          </a:p>
          <a:p>
            <a:endParaRPr lang="en-US" altLang="zh-CN" dirty="0"/>
          </a:p>
        </p:txBody>
      </p:sp>
      <p:pic>
        <p:nvPicPr>
          <p:cNvPr id="87044" name="Picture 4" descr="CalG">
            <a:extLst>
              <a:ext uri="{FF2B5EF4-FFF2-40B4-BE49-F238E27FC236}">
                <a16:creationId xmlns:a16="http://schemas.microsoft.com/office/drawing/2014/main" id="{FD419E3E-899F-4F0C-9644-48594DF36B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832" r="90234"/>
          <a:stretch>
            <a:fillRect/>
          </a:stretch>
        </p:blipFill>
        <p:spPr bwMode="auto">
          <a:xfrm>
            <a:off x="3746166" y="4659138"/>
            <a:ext cx="2730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E54993D2-FB13-4EF0-B8FA-4DF3C7075542}"/>
              </a:ext>
            </a:extLst>
          </p:cNvPr>
          <p:cNvSpPr>
            <a:spLocks noGrp="1" noChangeArrowheads="1"/>
          </p:cNvSpPr>
          <p:nvPr>
            <p:ph type="body" idx="4294967295"/>
          </p:nvPr>
        </p:nvSpPr>
        <p:spPr>
          <a:xfrm>
            <a:off x="1216404" y="2708275"/>
            <a:ext cx="9731228" cy="3313113"/>
          </a:xfrm>
        </p:spPr>
        <p:txBody>
          <a:bodyPr/>
          <a:lstStyle/>
          <a:p>
            <a:pPr>
              <a:buFont typeface="Wingdings" panose="05000000000000000000" pitchFamily="2" charset="2"/>
              <a:buNone/>
            </a:pPr>
            <a:endParaRPr lang="en-US" altLang="zh-CN" sz="2400" dirty="0"/>
          </a:p>
          <a:p>
            <a:pPr algn="ctr">
              <a:buFont typeface="Wingdings" panose="05000000000000000000" pitchFamily="2" charset="2"/>
              <a:buNone/>
            </a:pPr>
            <a:r>
              <a:rPr lang="en-US" altLang="zh-CN" sz="3200" dirty="0"/>
              <a:t>End</a:t>
            </a:r>
            <a:r>
              <a:rPr lang="zh-CN" altLang="en-US" sz="3200" dirty="0"/>
              <a:t> </a:t>
            </a:r>
            <a:r>
              <a:rPr lang="en-US" altLang="zh-CN" sz="3200" dirty="0"/>
              <a:t>of</a:t>
            </a:r>
            <a:r>
              <a:rPr lang="zh-CN" altLang="en-US" sz="3200" dirty="0"/>
              <a:t> </a:t>
            </a:r>
            <a:r>
              <a:rPr lang="en-US" altLang="zh-CN" sz="3200" dirty="0"/>
              <a:t>Chapter 6: </a:t>
            </a:r>
          </a:p>
          <a:p>
            <a:pPr algn="ctr">
              <a:buFont typeface="Wingdings" panose="05000000000000000000" pitchFamily="2" charset="2"/>
              <a:buNone/>
            </a:pPr>
            <a:r>
              <a:rPr lang="en-US" altLang="zh-CN" sz="3200" dirty="0"/>
              <a:t>Formal Relational Query Languages </a:t>
            </a:r>
            <a:endParaRPr lang="zh-CN" altLang="en-US"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08DDE98-811E-4153-970C-E44F859F4812}"/>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12291" name="Rectangle 3">
            <a:extLst>
              <a:ext uri="{FF2B5EF4-FFF2-40B4-BE49-F238E27FC236}">
                <a16:creationId xmlns:a16="http://schemas.microsoft.com/office/drawing/2014/main" id="{29C31A87-778A-4290-9A09-F1A25DF97376}"/>
              </a:ext>
            </a:extLst>
          </p:cNvPr>
          <p:cNvSpPr>
            <a:spLocks noGrp="1" noChangeArrowheads="1"/>
          </p:cNvSpPr>
          <p:nvPr>
            <p:ph type="body" idx="4294967295"/>
          </p:nvPr>
        </p:nvSpPr>
        <p:spPr>
          <a:xfrm>
            <a:off x="476106" y="1707739"/>
            <a:ext cx="8423939" cy="4868862"/>
          </a:xfrm>
        </p:spPr>
        <p:txBody>
          <a:bodyPr/>
          <a:lstStyle/>
          <a:p>
            <a:r>
              <a:rPr lang="en-US" altLang="zh-CN" sz="2800" dirty="0">
                <a:solidFill>
                  <a:srgbClr val="FF0000"/>
                </a:solidFill>
              </a:rPr>
              <a:t>Selection Operation</a:t>
            </a:r>
          </a:p>
          <a:p>
            <a:pPr lvl="1">
              <a:lnSpc>
                <a:spcPct val="90000"/>
              </a:lnSpc>
            </a:pPr>
            <a:r>
              <a:rPr lang="zh-CN" altLang="en-US" sz="2400" dirty="0">
                <a:sym typeface="Symbol" panose="05050102010706020507" pitchFamily="18" charset="2"/>
              </a:rPr>
              <a:t>例：</a:t>
            </a:r>
            <a:r>
              <a:rPr lang="en-US" altLang="zh-CN" sz="2400" dirty="0">
                <a:sym typeface="Wingdings" panose="05000000000000000000" pitchFamily="2" charset="2"/>
              </a:rPr>
              <a:t>Simple</a:t>
            </a:r>
            <a:r>
              <a:rPr lang="zh-CN" altLang="en-US" sz="2400" dirty="0">
                <a:sym typeface="Wingdings" panose="05000000000000000000" pitchFamily="2" charset="2"/>
              </a:rPr>
              <a:t> </a:t>
            </a:r>
            <a:r>
              <a:rPr lang="en-US" altLang="zh-CN" sz="2400" dirty="0">
                <a:sym typeface="Wingdings" panose="05000000000000000000" pitchFamily="2" charset="2"/>
              </a:rPr>
              <a:t>Predicate</a:t>
            </a:r>
            <a:r>
              <a:rPr lang="zh-CN" altLang="en-US" sz="2400" dirty="0">
                <a:sym typeface="Wingdings" panose="05000000000000000000" pitchFamily="2" charset="2"/>
              </a:rPr>
              <a:t> </a:t>
            </a:r>
            <a:endParaRPr lang="en-US" altLang="zh-CN" sz="2400" dirty="0">
              <a:sym typeface="Wingdings" panose="05000000000000000000" pitchFamily="2" charset="2"/>
            </a:endParaRPr>
          </a:p>
          <a:p>
            <a:pPr lvl="1">
              <a:lnSpc>
                <a:spcPct val="90000"/>
              </a:lnSpc>
            </a:pPr>
            <a:endParaRPr lang="en-US" altLang="zh-CN" sz="1800" dirty="0">
              <a:sym typeface="Symbol" panose="05050102010706020507" pitchFamily="18" charset="2"/>
            </a:endParaRPr>
          </a:p>
          <a:p>
            <a:pPr lvl="2">
              <a:lnSpc>
                <a:spcPct val="90000"/>
              </a:lnSpc>
            </a:pPr>
            <a:r>
              <a:rPr lang="zh-CN" altLang="zh-CN" sz="2000" dirty="0">
                <a:sym typeface="Symbol" panose="05050102010706020507" pitchFamily="18" charset="2"/>
              </a:rPr>
              <a:t>从关系</a:t>
            </a:r>
            <a:r>
              <a:rPr lang="en-US" altLang="zh-CN" sz="2000" dirty="0">
                <a:sym typeface="Symbol" panose="05050102010706020507" pitchFamily="18" charset="2"/>
              </a:rPr>
              <a:t>instructor </a:t>
            </a:r>
            <a:r>
              <a:rPr lang="zh-CN" altLang="zh-CN" sz="2000" dirty="0">
                <a:sym typeface="Symbol" panose="05050102010706020507" pitchFamily="18" charset="2"/>
              </a:rPr>
              <a:t>中选出属于</a:t>
            </a:r>
            <a:r>
              <a:rPr lang="en-US" altLang="zh-CN" sz="2000" dirty="0">
                <a:sym typeface="Symbol" panose="05050102010706020507" pitchFamily="18" charset="2"/>
              </a:rPr>
              <a:t>"</a:t>
            </a:r>
            <a:r>
              <a:rPr lang="zh-CN" altLang="zh-CN" sz="2000" dirty="0">
                <a:sym typeface="Symbol" panose="05050102010706020507" pitchFamily="18" charset="2"/>
              </a:rPr>
              <a:t>物理</a:t>
            </a:r>
            <a:r>
              <a:rPr lang="en-US" altLang="zh-CN" sz="2000" dirty="0">
                <a:sym typeface="Symbol" panose="05050102010706020507" pitchFamily="18" charset="2"/>
              </a:rPr>
              <a:t>( Physics ) "</a:t>
            </a:r>
            <a:r>
              <a:rPr lang="zh-CN" altLang="zh-CN" sz="2000" dirty="0">
                <a:sym typeface="Symbol" panose="05050102010706020507" pitchFamily="18" charset="2"/>
              </a:rPr>
              <a:t>系的那些元组</a:t>
            </a:r>
            <a:r>
              <a:rPr lang="en-US" altLang="zh-CN" sz="2000" dirty="0">
                <a:sym typeface="Symbol" panose="05050102010706020507" pitchFamily="18" charset="2"/>
              </a:rPr>
              <a:t>	</a:t>
            </a:r>
          </a:p>
          <a:p>
            <a:pPr lvl="3">
              <a:lnSpc>
                <a:spcPct val="90000"/>
              </a:lnSpc>
            </a:pPr>
            <a:r>
              <a:rPr lang="en-US" altLang="zh-CN" sz="2000" i="1" dirty="0">
                <a:sym typeface="Symbol" panose="05050102010706020507" pitchFamily="18" charset="2"/>
              </a:rPr>
              <a:t></a:t>
            </a:r>
            <a:r>
              <a:rPr lang="en-US" altLang="zh-CN" sz="2000" dirty="0">
                <a:sym typeface="Symbol" panose="05050102010706020507" pitchFamily="18" charset="2"/>
              </a:rPr>
              <a:t>  </a:t>
            </a:r>
            <a:r>
              <a:rPr lang="en-US" altLang="zh-CN" sz="2000" i="1" baseline="-25000" dirty="0" err="1">
                <a:solidFill>
                  <a:srgbClr val="7030A0"/>
                </a:solidFill>
                <a:sym typeface="Symbol" panose="05050102010706020507" pitchFamily="18" charset="2"/>
              </a:rPr>
              <a:t>dept_name</a:t>
            </a:r>
            <a:r>
              <a:rPr lang="en-US" altLang="zh-CN" sz="2000" i="1" baseline="-25000" dirty="0">
                <a:solidFill>
                  <a:srgbClr val="7030A0"/>
                </a:solidFill>
                <a:sym typeface="Symbol" panose="05050102010706020507" pitchFamily="18" charset="2"/>
              </a:rPr>
              <a:t>=“Physics”</a:t>
            </a:r>
            <a:r>
              <a:rPr lang="en-US" altLang="zh-CN" sz="2000" i="1" baseline="-25000" dirty="0">
                <a:sym typeface="Symbol" panose="05050102010706020507" pitchFamily="18" charset="2"/>
              </a:rPr>
              <a:t>  </a:t>
            </a:r>
            <a:r>
              <a:rPr lang="en-US" altLang="zh-CN" sz="2000" dirty="0">
                <a:sym typeface="Symbol" panose="05050102010706020507" pitchFamily="18" charset="2"/>
              </a:rPr>
              <a:t>  ( </a:t>
            </a:r>
            <a:r>
              <a:rPr lang="en-US" altLang="zh-CN" sz="2000" i="1" dirty="0">
                <a:sym typeface="Symbol" panose="05050102010706020507" pitchFamily="18" charset="2"/>
              </a:rPr>
              <a:t>instructor </a:t>
            </a:r>
            <a:r>
              <a:rPr lang="en-US" altLang="zh-CN" sz="2000" dirty="0">
                <a:sym typeface="Symbol" panose="05050102010706020507" pitchFamily="18" charset="2"/>
              </a:rPr>
              <a:t>)</a:t>
            </a:r>
          </a:p>
        </p:txBody>
      </p:sp>
      <p:pic>
        <p:nvPicPr>
          <p:cNvPr id="12292" name="图片 3">
            <a:extLst>
              <a:ext uri="{FF2B5EF4-FFF2-40B4-BE49-F238E27FC236}">
                <a16:creationId xmlns:a16="http://schemas.microsoft.com/office/drawing/2014/main" id="{D43B081C-9507-4768-BDEA-345B85198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198" y="3818348"/>
            <a:ext cx="33845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图片 4">
            <a:extLst>
              <a:ext uri="{FF2B5EF4-FFF2-40B4-BE49-F238E27FC236}">
                <a16:creationId xmlns:a16="http://schemas.microsoft.com/office/drawing/2014/main" id="{6311FBDA-D407-4225-A5A7-EDE2F2A58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2958" y="5492270"/>
            <a:ext cx="2892877" cy="108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17ACCE9-F7D0-4C8D-87A4-1FFD5103D947}"/>
              </a:ext>
            </a:extLst>
          </p:cNvPr>
          <p:cNvPicPr>
            <a:picLocks noChangeAspect="1"/>
          </p:cNvPicPr>
          <p:nvPr/>
        </p:nvPicPr>
        <p:blipFill>
          <a:blip r:embed="rId5"/>
          <a:stretch>
            <a:fillRect/>
          </a:stretch>
        </p:blipFill>
        <p:spPr>
          <a:xfrm>
            <a:off x="9032078" y="2024108"/>
            <a:ext cx="2053504" cy="22855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48404F5-9E7A-48EE-A036-7D1A55017293}"/>
              </a:ext>
            </a:extLst>
          </p:cNvPr>
          <p:cNvSpPr>
            <a:spLocks noGrp="1" noChangeArrowheads="1"/>
          </p:cNvSpPr>
          <p:nvPr>
            <p:ph type="title"/>
          </p:nvPr>
        </p:nvSpPr>
        <p:spPr/>
        <p:txBody>
          <a:bodyPr/>
          <a:lstStyle/>
          <a:p>
            <a:r>
              <a:rPr lang="en-US" altLang="zh-CN" sz="3200" dirty="0"/>
              <a:t>Relational Algebra</a:t>
            </a:r>
            <a:r>
              <a:rPr lang="zh-CN" altLang="en-US" sz="3200" dirty="0"/>
              <a:t>：</a:t>
            </a:r>
            <a:r>
              <a:rPr lang="en-US" altLang="zh-CN" dirty="0"/>
              <a:t>Fundamental Operations</a:t>
            </a:r>
          </a:p>
        </p:txBody>
      </p:sp>
      <p:sp>
        <p:nvSpPr>
          <p:cNvPr id="13315" name="Rectangle 3">
            <a:extLst>
              <a:ext uri="{FF2B5EF4-FFF2-40B4-BE49-F238E27FC236}">
                <a16:creationId xmlns:a16="http://schemas.microsoft.com/office/drawing/2014/main" id="{8FAE6341-B6ED-466C-A461-44D2A6A1C4A1}"/>
              </a:ext>
            </a:extLst>
          </p:cNvPr>
          <p:cNvSpPr>
            <a:spLocks noGrp="1" noChangeArrowheads="1"/>
          </p:cNvSpPr>
          <p:nvPr>
            <p:ph type="body" idx="4294967295"/>
          </p:nvPr>
        </p:nvSpPr>
        <p:spPr>
          <a:xfrm>
            <a:off x="644415" y="1547046"/>
            <a:ext cx="9842720" cy="4868862"/>
          </a:xfrm>
        </p:spPr>
        <p:txBody>
          <a:bodyPr/>
          <a:lstStyle/>
          <a:p>
            <a:r>
              <a:rPr lang="en-US" altLang="zh-CN" sz="2800" dirty="0">
                <a:solidFill>
                  <a:srgbClr val="FF0000"/>
                </a:solidFill>
              </a:rPr>
              <a:t>Selection Operation</a:t>
            </a:r>
          </a:p>
          <a:p>
            <a:pPr lvl="1"/>
            <a:r>
              <a:rPr lang="zh-CN" altLang="en-US" sz="2400" dirty="0">
                <a:sym typeface="Symbol" panose="05050102010706020507" pitchFamily="18" charset="2"/>
              </a:rPr>
              <a:t>例：</a:t>
            </a:r>
            <a:r>
              <a:rPr lang="en-US" altLang="zh-CN" sz="2400" dirty="0">
                <a:sym typeface="Wingdings" panose="05000000000000000000" pitchFamily="2" charset="2"/>
              </a:rPr>
              <a:t>Simple</a:t>
            </a:r>
            <a:r>
              <a:rPr lang="zh-CN" altLang="en-US" sz="2400" dirty="0">
                <a:sym typeface="Wingdings" panose="05000000000000000000" pitchFamily="2" charset="2"/>
              </a:rPr>
              <a:t> </a:t>
            </a:r>
            <a:r>
              <a:rPr lang="en-US" altLang="zh-CN" sz="2400" dirty="0">
                <a:sym typeface="Wingdings" panose="05000000000000000000" pitchFamily="2" charset="2"/>
              </a:rPr>
              <a:t>Predicate</a:t>
            </a:r>
            <a:r>
              <a:rPr lang="zh-CN" altLang="en-US" sz="2400" dirty="0">
                <a:sym typeface="Wingdings" panose="05000000000000000000" pitchFamily="2" charset="2"/>
              </a:rPr>
              <a:t> </a:t>
            </a:r>
            <a:endParaRPr lang="en-US" altLang="zh-CN" sz="1800" dirty="0">
              <a:sym typeface="Symbol" panose="05050102010706020507" pitchFamily="18" charset="2"/>
            </a:endParaRPr>
          </a:p>
          <a:p>
            <a:pPr lvl="2"/>
            <a:endParaRPr lang="en-US" altLang="zh-CN" dirty="0"/>
          </a:p>
          <a:p>
            <a:pPr lvl="2"/>
            <a:r>
              <a:rPr lang="zh-CN" altLang="zh-CN" sz="2000" dirty="0"/>
              <a:t>从关系</a:t>
            </a:r>
            <a:r>
              <a:rPr lang="en-US" altLang="zh-CN" sz="2000" dirty="0"/>
              <a:t>instructor </a:t>
            </a:r>
            <a:r>
              <a:rPr lang="zh-CN" altLang="zh-CN" sz="2000" dirty="0"/>
              <a:t>中找到工资额大于</a:t>
            </a:r>
            <a:r>
              <a:rPr lang="en-US" altLang="zh-CN" sz="2000" dirty="0"/>
              <a:t>90000 </a:t>
            </a:r>
            <a:r>
              <a:rPr lang="zh-CN" altLang="zh-CN" sz="2000" dirty="0"/>
              <a:t>美元的所有元组。</a:t>
            </a:r>
            <a:endParaRPr lang="en-US" altLang="zh-CN" sz="2000" dirty="0"/>
          </a:p>
          <a:p>
            <a:pPr lvl="3"/>
            <a:r>
              <a:rPr lang="en-US" altLang="zh-CN" sz="2000" i="1" dirty="0">
                <a:sym typeface="Symbol" panose="05050102010706020507" pitchFamily="18" charset="2"/>
              </a:rPr>
              <a:t></a:t>
            </a:r>
            <a:r>
              <a:rPr lang="en-US" altLang="zh-CN" sz="2000" b="1" dirty="0"/>
              <a:t> </a:t>
            </a:r>
            <a:r>
              <a:rPr lang="en-US" altLang="zh-CN" sz="2000" baseline="-25000" dirty="0">
                <a:solidFill>
                  <a:srgbClr val="7030A0"/>
                </a:solidFill>
              </a:rPr>
              <a:t>salary </a:t>
            </a:r>
            <a:r>
              <a:rPr lang="zh-CN" altLang="zh-CN" sz="2000" baseline="-25000" dirty="0">
                <a:solidFill>
                  <a:srgbClr val="7030A0"/>
                </a:solidFill>
              </a:rPr>
              <a:t>〉</a:t>
            </a:r>
            <a:r>
              <a:rPr lang="en-US" altLang="zh-CN" sz="2000" baseline="-25000" dirty="0">
                <a:solidFill>
                  <a:srgbClr val="7030A0"/>
                </a:solidFill>
              </a:rPr>
              <a:t>90000</a:t>
            </a:r>
            <a:r>
              <a:rPr lang="en-US" altLang="zh-CN" sz="2000" dirty="0">
                <a:solidFill>
                  <a:srgbClr val="7030A0"/>
                </a:solidFill>
              </a:rPr>
              <a:t> </a:t>
            </a:r>
            <a:r>
              <a:rPr lang="en-US" altLang="zh-CN" sz="2000" dirty="0"/>
              <a:t>( instructor )</a:t>
            </a:r>
            <a:endParaRPr lang="zh-CN" altLang="zh-CN" sz="2000" dirty="0"/>
          </a:p>
        </p:txBody>
      </p:sp>
      <p:pic>
        <p:nvPicPr>
          <p:cNvPr id="13316" name="图片 3">
            <a:extLst>
              <a:ext uri="{FF2B5EF4-FFF2-40B4-BE49-F238E27FC236}">
                <a16:creationId xmlns:a16="http://schemas.microsoft.com/office/drawing/2014/main" id="{850BA706-7052-4A8F-AC0A-70AE96669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542" y="3742918"/>
            <a:ext cx="310991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a:extLst>
              <a:ext uri="{FF2B5EF4-FFF2-40B4-BE49-F238E27FC236}">
                <a16:creationId xmlns:a16="http://schemas.microsoft.com/office/drawing/2014/main" id="{7695CAA8-7399-4FF8-8115-09C1638C42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335" y="5205753"/>
            <a:ext cx="3109913" cy="67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C61558FE-C200-4DDF-B5A2-5782F245B229}"/>
              </a:ext>
            </a:extLst>
          </p:cNvPr>
          <p:cNvPicPr>
            <a:picLocks noChangeAspect="1"/>
          </p:cNvPicPr>
          <p:nvPr/>
        </p:nvPicPr>
        <p:blipFill>
          <a:blip r:embed="rId5"/>
          <a:stretch>
            <a:fillRect/>
          </a:stretch>
        </p:blipFill>
        <p:spPr>
          <a:xfrm>
            <a:off x="9032078" y="2024108"/>
            <a:ext cx="2053504" cy="22855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9411639_TF03431380_TF03431380" id="{9AE2BD50-F2AD-48C6-8A81-F7D7390F9E40}" vid="{822244C9-F44A-41EE-AAAB-DAE7A533DA64}"/>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CDDBB83-77C1-4099-A0AA-289882E745E2}">
  <ds:schemaRefs>
    <ds:schemaRef ds:uri="http://schemas.microsoft.com/office/infopath/2007/PartnerControls"/>
    <ds:schemaRef ds:uri="http://schemas.microsoft.com/office/2006/documentManagement/types"/>
    <ds:schemaRef ds:uri="http://purl.org/dc/dcmitype/"/>
    <ds:schemaRef ds:uri="4873beb7-5857-4685-be1f-d57550cc96cc"/>
    <ds:schemaRef ds:uri="http://purl.org/dc/terms/"/>
    <ds:schemaRef ds:uri="http://purl.org/dc/elements/1.1/"/>
    <ds:schemaRef ds:uri="http://www.w3.org/XML/1998/namespac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学术演示文稿、细条纹和丝带设计（宽屏）</Template>
  <TotalTime>0</TotalTime>
  <Words>7012</Words>
  <Application>Microsoft Office PowerPoint</Application>
  <PresentationFormat>宽屏</PresentationFormat>
  <Paragraphs>923</Paragraphs>
  <Slides>77</Slides>
  <Notes>75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86" baseType="lpstr">
      <vt:lpstr>Monotype Sorts</vt:lpstr>
      <vt:lpstr>宋体</vt:lpstr>
      <vt:lpstr>微软雅黑</vt:lpstr>
      <vt:lpstr>Euphemia</vt:lpstr>
      <vt:lpstr>Tahoma</vt:lpstr>
      <vt:lpstr>Times New Roman</vt:lpstr>
      <vt:lpstr>Wingdings</vt:lpstr>
      <vt:lpstr>学术文献 16x9</vt:lpstr>
      <vt:lpstr>Equation</vt:lpstr>
      <vt:lpstr>数据库系统原理</vt:lpstr>
      <vt:lpstr>Formal  Relational Query Languages</vt:lpstr>
      <vt:lpstr>Relational Algebra</vt:lpstr>
      <vt:lpstr>Relational Algebra</vt:lpstr>
      <vt:lpstr>Relational Algebra</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      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Relational Algebra：Fundamental Operations</vt:lpstr>
      <vt:lpstr>Formal Definition of Relational Algebra</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Additional Relational-Algebra Operations</vt:lpstr>
      <vt:lpstr>Extended Relational-Algebra-Operations</vt:lpstr>
      <vt:lpstr>Extended Relational-Algebra-Operations</vt:lpstr>
      <vt:lpstr>Extended Relational-Algebra-Operations</vt:lpstr>
      <vt:lpstr>Extended Relational-Algebra-Operations</vt:lpstr>
      <vt:lpstr>Extended Relational-Algebra-Operations</vt:lpstr>
      <vt:lpstr>Extended Relational-Algebra-Operations</vt:lpstr>
      <vt:lpstr>Extended Relational-Algebra-Operations</vt:lpstr>
      <vt:lpstr>Extended Relational-Algebra-Operations</vt:lpstr>
      <vt:lpstr>Extended Relational-Algebra-Operations</vt:lpstr>
      <vt:lpstr>Extended Relational-Algebra-Operations</vt:lpstr>
      <vt:lpstr>Extended Relational-Algebra-Operations</vt:lpstr>
      <vt:lpstr>Multiset Relational Algebra</vt:lpstr>
      <vt:lpstr>Multiset Relational Algebra</vt:lpstr>
      <vt:lpstr>Multiset Relational Algebra</vt:lpstr>
      <vt:lpstr>SQL and Relational Algebra</vt:lpstr>
      <vt:lpstr>SQL and Relational Algebra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2018-11-16T01:00:21Z</dcterms:created>
  <dcterms:modified xsi:type="dcterms:W3CDTF">2020-02-20T13:35:49Z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